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5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29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1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9" y="357188"/>
            <a:ext cx="750094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4071938"/>
            <a:ext cx="892969" cy="714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257425" y="1021584"/>
            <a:ext cx="4629150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トレーナーのための</a:t>
            </a:r>
            <a:endParaRPr lang="en-US" sz="4050" dirty="0"/>
          </a:p>
        </p:txBody>
      </p:sp>
      <p:sp>
        <p:nvSpPr>
          <p:cNvPr id="6" name="Text 1"/>
          <p:cNvSpPr/>
          <p:nvPr/>
        </p:nvSpPr>
        <p:spPr>
          <a:xfrm>
            <a:off x="2704886" y="1638793"/>
            <a:ext cx="3734200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運動解剖学 入門 </a:t>
            </a:r>
            <a:endParaRPr lang="en-US" sz="4050" dirty="0"/>
          </a:p>
        </p:txBody>
      </p:sp>
      <p:sp>
        <p:nvSpPr>
          <p:cNvPr id="7" name="Text 2"/>
          <p:cNvSpPr/>
          <p:nvPr/>
        </p:nvSpPr>
        <p:spPr>
          <a:xfrm>
            <a:off x="2132688" y="2513177"/>
            <a:ext cx="48786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〜筋肉の動きが見えるセッションづくり〜 </a:t>
            </a:r>
            <a:endParaRPr lang="en-US" sz="2025" dirty="0"/>
          </a:p>
        </p:txBody>
      </p:sp>
      <p:sp>
        <p:nvSpPr>
          <p:cNvPr id="8" name="Text 3"/>
          <p:cNvSpPr/>
          <p:nvPr/>
        </p:nvSpPr>
        <p:spPr>
          <a:xfrm>
            <a:off x="3714750" y="3275772"/>
            <a:ext cx="1714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オンライン事前学習会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4204404" y="3550081"/>
            <a:ext cx="7351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45分×2回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714750" y="3824390"/>
            <a:ext cx="1714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解剖実習準備セミナー 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0862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ヒップリフト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5575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685883"/>
            <a:ext cx="3214688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4929" y="4980812"/>
            <a:ext cx="19249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膝角度の違いによる筋活動の変化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007241" y="5173694"/>
            <a:ext cx="2700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膝を深く曲げると大殿筋の活動が相対的に上昇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5575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29213" y="1457325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929188" y="1857375"/>
            <a:ext cx="3714750" cy="152865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929188" y="1857375"/>
            <a:ext cx="28575" cy="152865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344" y="2000250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18509" y="1964531"/>
            <a:ext cx="17102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膝角度による筋活動の変化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036344" y="2264569"/>
            <a:ext cx="3466728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膝を深く曲げると、ハムストリングスが短縮し、大殿筋の活動が相対的に上がる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027407" y="2434661"/>
            <a:ext cx="2186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。これは、ハムストリングスが短縮位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36344" y="2470286"/>
            <a:ext cx="347194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では力発揮が弱まるため、大殿筋の貢献度が高まる現象で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36344" y="2676004"/>
            <a:ext cx="345905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す。膝角度を約90度に設定すると、大殿筋の活動を最大化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36344" y="2881722"/>
            <a:ext cx="348528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できます。 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4929188" y="3528901"/>
            <a:ext cx="3714750" cy="132293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2" name="Shape 16"/>
          <p:cNvSpPr/>
          <p:nvPr/>
        </p:nvSpPr>
        <p:spPr>
          <a:xfrm>
            <a:off x="4929188" y="3528901"/>
            <a:ext cx="28575" cy="132293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344" y="3671776"/>
            <a:ext cx="12501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18509" y="3636057"/>
            <a:ext cx="1285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足幅と筋活動の関係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036344" y="3936095"/>
            <a:ext cx="10235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足幅を広げると、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6059909" y="3936095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内転筋群の活動が増加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7345812" y="3936095"/>
            <a:ext cx="11444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します。これは股関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036344" y="4141812"/>
            <a:ext cx="34718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節の内転筋（特に大内転筋）が股関節伸展に協力するためで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36344" y="4347530"/>
            <a:ext cx="34423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す。足幅を変えることで、ターゲットとする筋肉の活動パタ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036344" y="4553248"/>
            <a:ext cx="12665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ーンを調整できます。 </a:t>
            </a:r>
            <a:endParaRPr lang="en-US" sz="942" dirty="0"/>
          </a:p>
        </p:txBody>
      </p:sp>
      <p:sp>
        <p:nvSpPr>
          <p:cNvPr id="31" name="Shape 24"/>
          <p:cNvSpPr/>
          <p:nvPr/>
        </p:nvSpPr>
        <p:spPr>
          <a:xfrm>
            <a:off x="4929188" y="5137584"/>
            <a:ext cx="3714750" cy="1448619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2" name="Shape 25"/>
          <p:cNvSpPr/>
          <p:nvPr/>
        </p:nvSpPr>
        <p:spPr>
          <a:xfrm>
            <a:off x="4929188" y="5137584"/>
            <a:ext cx="28575" cy="14486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3" name="Text 26"/>
          <p:cNvSpPr/>
          <p:nvPr/>
        </p:nvSpPr>
        <p:spPr>
          <a:xfrm>
            <a:off x="5036344" y="5259028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036344" y="5464746"/>
            <a:ext cx="3039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大殿筋の走行と付着部位（特に腸脛靭帯への付着）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036344" y="5685486"/>
            <a:ext cx="335508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ハムストリングスの起始（坐骨結節）と大殿筋との位置関係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5036344" y="589120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 dirty="0"/>
          </a:p>
        </p:txBody>
      </p:sp>
      <p:sp>
        <p:nvSpPr>
          <p:cNvPr id="37" name="Text 30"/>
          <p:cNvSpPr/>
          <p:nvPr/>
        </p:nvSpPr>
        <p:spPr>
          <a:xfrm>
            <a:off x="5036344" y="6081899"/>
            <a:ext cx="22677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大内転筋の走行と股関節伸展への貢献</a:t>
            </a:r>
            <a:endParaRPr lang="en-US" sz="942" dirty="0"/>
          </a:p>
        </p:txBody>
      </p:sp>
      <p:sp>
        <p:nvSpPr>
          <p:cNvPr id="38" name="Text 31"/>
          <p:cNvSpPr/>
          <p:nvPr/>
        </p:nvSpPr>
        <p:spPr>
          <a:xfrm>
            <a:off x="5036344" y="6287616"/>
            <a:ext cx="2010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脊柱起立筋下部と大殿筋の連続性 </a:t>
            </a:r>
            <a:endParaRPr lang="en-US" sz="94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562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ベンチプレス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220869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3516" y="4515799"/>
            <a:ext cx="16677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正しいベンチプレスフォーム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328710" y="4708680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肩甲骨の安定と肩関節の保護が重要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539643" y="2157413"/>
            <a:ext cx="13733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（胸骨部・鎖骨部・腹部）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三角筋前部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796818" y="2398849"/>
            <a:ext cx="1458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（肩関節屈曲・水平内転）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上腕三頭筋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5796818" y="264028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（肘関節伸展）</a:t>
            </a:r>
            <a:endParaRPr lang="en-US" sz="942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081747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129213" y="3046028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5072063" y="3346066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153853" y="3346066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前鋸筋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5539643" y="3346066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（肩甲骨の安定）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72063" y="358750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153853" y="358750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ローテーターカフ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6182581" y="358750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（肩関節の安定）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72063" y="382893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153853" y="3828938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僧帽筋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5539643" y="3828938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（肩甲骨の固定）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72063" y="407037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153853" y="4070375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上腕二頭筋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5796818" y="4070375"/>
            <a:ext cx="128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（拮抗筋として制御）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929188" y="4618992"/>
            <a:ext cx="3714750" cy="103718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7" name="Shape 31"/>
          <p:cNvSpPr/>
          <p:nvPr/>
        </p:nvSpPr>
        <p:spPr>
          <a:xfrm>
            <a:off x="4929188" y="4618992"/>
            <a:ext cx="28575" cy="103718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8" name="Text 32"/>
          <p:cNvSpPr/>
          <p:nvPr/>
        </p:nvSpPr>
        <p:spPr>
          <a:xfrm>
            <a:off x="5036344" y="4740436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ベンチプレスの特徴：</a:t>
            </a:r>
            <a:endParaRPr lang="en-US" sz="942" dirty="0"/>
          </a:p>
        </p:txBody>
      </p:sp>
      <p:sp>
        <p:nvSpPr>
          <p:cNvPr id="39" name="Text 33"/>
          <p:cNvSpPr/>
          <p:nvPr/>
        </p:nvSpPr>
        <p:spPr>
          <a:xfrm>
            <a:off x="5036344" y="494615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上半身の</a:t>
            </a:r>
            <a:endParaRPr lang="en-US" sz="942" dirty="0"/>
          </a:p>
        </p:txBody>
      </p:sp>
      <p:sp>
        <p:nvSpPr>
          <p:cNvPr id="40" name="Text 34"/>
          <p:cNvSpPr/>
          <p:nvPr/>
        </p:nvSpPr>
        <p:spPr>
          <a:xfrm>
            <a:off x="5550722" y="4946154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水平押し動作</a:t>
            </a:r>
            <a:endParaRPr lang="en-US" sz="942" dirty="0"/>
          </a:p>
        </p:txBody>
      </p:sp>
      <p:sp>
        <p:nvSpPr>
          <p:cNvPr id="41" name="Text 35"/>
          <p:cNvSpPr/>
          <p:nvPr/>
        </p:nvSpPr>
        <p:spPr>
          <a:xfrm>
            <a:off x="6322275" y="4946154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の代表的種目。肩甲骨の可動と肩関</a:t>
            </a:r>
            <a:endParaRPr lang="en-US" sz="942" dirty="0"/>
          </a:p>
        </p:txBody>
      </p:sp>
      <p:sp>
        <p:nvSpPr>
          <p:cNvPr id="42" name="Text 36"/>
          <p:cNvSpPr/>
          <p:nvPr/>
        </p:nvSpPr>
        <p:spPr>
          <a:xfrm>
            <a:off x="5036344" y="4993654"/>
            <a:ext cx="347197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節の安定性のバランスが重要で、フォームの違いにより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8013323" y="5104372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5036344" y="5151872"/>
            <a:ext cx="3457798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筋と三角筋の関与度が変化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6522086" y="5250711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する。 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748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ベンチプレス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14606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7" name="Text 3"/>
          <p:cNvSpPr/>
          <p:nvPr/>
        </p:nvSpPr>
        <p:spPr>
          <a:xfrm>
            <a:off x="1393003" y="4703657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ベンチプレス動作中の関節の動き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85772" y="4896538"/>
            <a:ext cx="3343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下降局面では肩関節の水平内転と肘関節の屈曲が主要動作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14606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1500188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93506" y="1457325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29213" y="1857375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153853" y="2157413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830277" y="2157413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水平内転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344655" y="2157413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と軽度の屈曲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72063" y="23631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153853" y="23631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796818" y="2363130"/>
            <a:ext cx="1319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水平外転と軽度の伸展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072063" y="2568848"/>
            <a:ext cx="3039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肩関節の安定性が重要（ローテーターカフの働き） </a:t>
            </a:r>
            <a:endParaRPr lang="en-US" sz="942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2903153"/>
            <a:ext cx="142875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29213" y="2867434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肘関節 </a:t>
            </a:r>
            <a:endParaRPr lang="en-US" sz="1046" dirty="0"/>
          </a:p>
        </p:txBody>
      </p:sp>
      <p:sp>
        <p:nvSpPr>
          <p:cNvPr id="24" name="Text 17"/>
          <p:cNvSpPr/>
          <p:nvPr/>
        </p:nvSpPr>
        <p:spPr>
          <a:xfrm>
            <a:off x="5072063" y="316747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5153853" y="316747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830277" y="3167472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6087480" y="3167472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（上腕三頭筋の遠心性収縮）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072063" y="337318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153853" y="3373189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796818" y="3373189"/>
            <a:ext cx="19622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伸展（上腕三頭筋の求心性収縮）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5072063" y="3578907"/>
            <a:ext cx="2396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肘の軌道は肩の真下に向かうのが理想的 </a:t>
            </a:r>
            <a:endParaRPr lang="en-US" sz="942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3913212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129213" y="3877494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 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5072063" y="417753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5" name="Text 27"/>
          <p:cNvSpPr/>
          <p:nvPr/>
        </p:nvSpPr>
        <p:spPr>
          <a:xfrm>
            <a:off x="5153853" y="417753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5830277" y="4177531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後傾・内転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6393238" y="4177531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（肩甲骨の引き寄せ）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072063" y="43832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153853" y="4383249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796818" y="4383249"/>
            <a:ext cx="20059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前傾・外転の抑制（安定性の維持）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072063" y="4588966"/>
            <a:ext cx="2139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肩甲骨の安定が肩関節の保護に重要 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4929188" y="5030428"/>
            <a:ext cx="3714750" cy="114433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3" name="Shape 35"/>
          <p:cNvSpPr/>
          <p:nvPr/>
        </p:nvSpPr>
        <p:spPr>
          <a:xfrm>
            <a:off x="4929188" y="5030428"/>
            <a:ext cx="28575" cy="114433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4" name="Text 36"/>
          <p:cNvSpPr/>
          <p:nvPr/>
        </p:nvSpPr>
        <p:spPr>
          <a:xfrm>
            <a:off x="5036344" y="5151872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重要ポイント：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5036344" y="5357589"/>
            <a:ext cx="596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肩甲骨の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5632484" y="535758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安定性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6018275" y="5357589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が肩関節の保護に直結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5036344" y="5584738"/>
            <a:ext cx="3500438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肩関節の動きと肘関節の軌道の協調が重要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5036344" y="5826175"/>
            <a:ext cx="3500438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胸椎の軽度アーチ（ブリッジ）が肩甲骨の安定に寄与</a:t>
            </a:r>
            <a:endParaRPr lang="en-US" sz="94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ベンチプレス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1464469"/>
            <a:ext cx="2857500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92991" y="4045148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ベンチプレス動作における主要筋群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437261" y="4238030"/>
            <a:ext cx="17688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大胸筋・三角筋前部・上腕三頭筋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71563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64906" y="1028700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428750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86338" y="1393031"/>
            <a:ext cx="18739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大胸筋（Pectoralis Major）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29188" y="16519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10978" y="16519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396768" y="1651992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鎖骨内側半分、胸骨前面、肋軟骨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29188" y="18805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10978" y="18805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396768" y="1880592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上腕骨大結節稜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929188" y="21091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010978" y="21091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396768" y="2109192"/>
            <a:ext cx="13344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肩関節の水平内転・内旋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2471738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86338" y="2436019"/>
            <a:ext cx="21561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三角筋前部（Anterior Deltoid）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4929188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10978" y="26949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396768" y="2694980"/>
            <a:ext cx="7092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鎖骨外側1/3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9188" y="29235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10978" y="29235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396768" y="292358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上腕骨三角筋粗面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29188" y="31521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10978" y="31521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396768" y="3152180"/>
            <a:ext cx="10773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肩関節の屈曲・内転</a:t>
            </a:r>
            <a:endParaRPr lang="en-US" sz="942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3514725"/>
            <a:ext cx="142875" cy="142875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4986338" y="3479006"/>
            <a:ext cx="203940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上腕三頭筋（Triceps Brachii）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4929188" y="37379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010978" y="37379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396768" y="3737967"/>
            <a:ext cx="30655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長頭（関節窩下結節）、外側頭・内側頭（上腕骨後面）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4929188" y="39665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010978" y="39665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396768" y="3966567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尺骨肘頭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29188" y="41951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5010978" y="41951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396768" y="4195167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肘関節の伸展</a:t>
            </a:r>
            <a:endParaRPr lang="en-US" sz="942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919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ベンチプレス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76322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788741"/>
            <a:ext cx="3214688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7297" y="5083671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肩甲骨の可動と肩関節の安定性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0066" y="5276552"/>
            <a:ext cx="32147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適切な肩甲骨の位置取りが大胸筋と三角筋の活動に影響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76322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29213" y="1457325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929188" y="1857375"/>
            <a:ext cx="3714750" cy="152865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929188" y="1857375"/>
            <a:ext cx="28575" cy="152865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344" y="2000250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18509" y="1964531"/>
            <a:ext cx="2000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肩甲骨の可動と肩関節の安定性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036344" y="2264569"/>
            <a:ext cx="3377738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肩甲骨を後退・下制させることで、大胸筋の活動が高まり、肩関節の安定性が向上します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640145" y="2443832"/>
            <a:ext cx="17925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。これにより、肩関節の前方へ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25363" y="2594120"/>
            <a:ext cx="33445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の過度な移動が抑制され、ローテーターカフの保護につな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36344" y="2676004"/>
            <a:ext cx="347320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がります。肩甲骨の位置取りが適切でないと、三角筋前部へ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36344" y="2881722"/>
            <a:ext cx="345389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の負荷が増大します。 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4929188" y="3471751"/>
            <a:ext cx="3714750" cy="152865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2" name="Shape 16"/>
          <p:cNvSpPr/>
          <p:nvPr/>
        </p:nvSpPr>
        <p:spPr>
          <a:xfrm>
            <a:off x="4929188" y="3528901"/>
            <a:ext cx="28575" cy="152865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344" y="3671776"/>
            <a:ext cx="12501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18509" y="3636057"/>
            <a:ext cx="199598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グリップ幅による筋活動の変化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002544" y="4017202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グリップ幅を広くすると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6367411" y="4017202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大胸筋外側部の活動が増加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7862172" y="401720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し、狭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025363" y="4081453"/>
            <a:ext cx="347197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くすると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550707" y="4189611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三角筋前部と大胸筋内側部の活動が増加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7760553" y="4189611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します。こ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5036344" y="4260018"/>
            <a:ext cx="3459110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れは、筋線維の走行方向と力の発揮方向の関係によるもので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36344" y="4553248"/>
            <a:ext cx="34500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す。目的に応じてグリップ幅を調整することで、ターゲット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036344" y="4758965"/>
            <a:ext cx="21692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とする筋肉の活動を最適化できます。 </a:t>
            </a:r>
            <a:endParaRPr lang="en-US" sz="942" dirty="0"/>
          </a:p>
        </p:txBody>
      </p:sp>
      <p:sp>
        <p:nvSpPr>
          <p:cNvPr id="34" name="Shape 27"/>
          <p:cNvSpPr/>
          <p:nvPr/>
        </p:nvSpPr>
        <p:spPr>
          <a:xfrm>
            <a:off x="4929188" y="5343302"/>
            <a:ext cx="3714750" cy="1448619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5" name="Shape 28"/>
          <p:cNvSpPr/>
          <p:nvPr/>
        </p:nvSpPr>
        <p:spPr>
          <a:xfrm>
            <a:off x="4929188" y="5343302"/>
            <a:ext cx="28575" cy="14486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6" name="Text 29"/>
          <p:cNvSpPr/>
          <p:nvPr/>
        </p:nvSpPr>
        <p:spPr>
          <a:xfrm>
            <a:off x="5036344" y="5464746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7" name="Text 30"/>
          <p:cNvSpPr/>
          <p:nvPr/>
        </p:nvSpPr>
        <p:spPr>
          <a:xfrm>
            <a:off x="5036344" y="5670463"/>
            <a:ext cx="34687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大胸筋の起始（胸骨・鎖骨）と停止（上腕骨大結節稜）の位</a:t>
            </a:r>
            <a:endParaRPr lang="en-US" sz="942" dirty="0"/>
          </a:p>
        </p:txBody>
      </p:sp>
      <p:sp>
        <p:nvSpPr>
          <p:cNvPr id="38" name="Text 31"/>
          <p:cNvSpPr/>
          <p:nvPr/>
        </p:nvSpPr>
        <p:spPr>
          <a:xfrm>
            <a:off x="5036344" y="5876181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置関係</a:t>
            </a:r>
            <a:endParaRPr lang="en-US" sz="942" dirty="0"/>
          </a:p>
        </p:txBody>
      </p:sp>
      <p:sp>
        <p:nvSpPr>
          <p:cNvPr id="39" name="Text 32"/>
          <p:cNvSpPr/>
          <p:nvPr/>
        </p:nvSpPr>
        <p:spPr>
          <a:xfrm>
            <a:off x="5036344" y="6081899"/>
            <a:ext cx="31678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三角筋前部と大胸筋の境界と筋線維の走行方向の違い</a:t>
            </a:r>
            <a:endParaRPr lang="en-US" sz="942" dirty="0"/>
          </a:p>
        </p:txBody>
      </p:sp>
      <p:sp>
        <p:nvSpPr>
          <p:cNvPr id="40" name="Text 33"/>
          <p:cNvSpPr/>
          <p:nvPr/>
        </p:nvSpPr>
        <p:spPr>
          <a:xfrm>
            <a:off x="5036344" y="6287616"/>
            <a:ext cx="3211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ローテーターカフ（特に棘上筋・棘下筋）の位置と走行</a:t>
            </a:r>
            <a:endParaRPr lang="en-US" sz="942" dirty="0"/>
          </a:p>
        </p:txBody>
      </p:sp>
      <p:sp>
        <p:nvSpPr>
          <p:cNvPr id="41" name="Text 34"/>
          <p:cNvSpPr/>
          <p:nvPr/>
        </p:nvSpPr>
        <p:spPr>
          <a:xfrm>
            <a:off x="5036344" y="6493334"/>
            <a:ext cx="2139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前鋸筋の肩甲骨への付着と作用方向 </a:t>
            </a:r>
            <a:endParaRPr lang="en-US" sz="942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0339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プランク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0746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444446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2104" y="4739376"/>
            <a:ext cx="14106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正しいプランクフォーム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00122" y="4932257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体幹の安定性と筋線維の走行方向が重要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0746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腹横筋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539643" y="2157413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（体幹の安定性）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腹直筋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539643" y="2398849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（体幹の屈曲保持）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腹斜筋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5539643" y="2640285"/>
            <a:ext cx="1715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（内・外腹斜筋、回旋安定性）</a:t>
            </a:r>
            <a:endParaRPr lang="en-US" sz="942" dirty="0"/>
          </a:p>
        </p:txBody>
      </p:sp>
      <p:sp>
        <p:nvSpPr>
          <p:cNvPr id="22" name="Text 17"/>
          <p:cNvSpPr/>
          <p:nvPr/>
        </p:nvSpPr>
        <p:spPr>
          <a:xfrm>
            <a:off x="5072063" y="288172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3" name="Text 18"/>
          <p:cNvSpPr/>
          <p:nvPr/>
        </p:nvSpPr>
        <p:spPr>
          <a:xfrm>
            <a:off x="5153853" y="288172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脊柱起立筋</a:t>
            </a:r>
            <a:endParaRPr lang="en-US" sz="942" dirty="0"/>
          </a:p>
        </p:txBody>
      </p:sp>
      <p:sp>
        <p:nvSpPr>
          <p:cNvPr id="24" name="Text 19"/>
          <p:cNvSpPr/>
          <p:nvPr/>
        </p:nvSpPr>
        <p:spPr>
          <a:xfrm>
            <a:off x="5796818" y="2881722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（脊柱の安定）</a:t>
            </a:r>
            <a:endParaRPr lang="en-US" sz="942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323183"/>
            <a:ext cx="142875" cy="1428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129213" y="3287464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5072063" y="358750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153853" y="358750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大胸筋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5539643" y="358750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（肩関節の安定）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72063" y="382893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153853" y="382893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三角筋前部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5796818" y="3828938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（肩関節の安定）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72063" y="407037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153853" y="407037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5539643" y="407037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（骨盤の安定）</a:t>
            </a:r>
            <a:endParaRPr lang="en-US" sz="942" dirty="0"/>
          </a:p>
        </p:txBody>
      </p:sp>
      <p:sp>
        <p:nvSpPr>
          <p:cNvPr id="36" name="Text 30"/>
          <p:cNvSpPr/>
          <p:nvPr/>
        </p:nvSpPr>
        <p:spPr>
          <a:xfrm>
            <a:off x="5072063" y="431181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7" name="Text 31"/>
          <p:cNvSpPr/>
          <p:nvPr/>
        </p:nvSpPr>
        <p:spPr>
          <a:xfrm>
            <a:off x="5153853" y="431181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大腿四頭筋</a:t>
            </a:r>
            <a:endParaRPr lang="en-US" sz="942" dirty="0"/>
          </a:p>
        </p:txBody>
      </p:sp>
      <p:sp>
        <p:nvSpPr>
          <p:cNvPr id="38" name="Text 32"/>
          <p:cNvSpPr/>
          <p:nvPr/>
        </p:nvSpPr>
        <p:spPr>
          <a:xfrm>
            <a:off x="5796818" y="4311811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（膝関節の伸展保持）</a:t>
            </a:r>
            <a:endParaRPr lang="en-US" sz="942" dirty="0"/>
          </a:p>
        </p:txBody>
      </p:sp>
      <p:sp>
        <p:nvSpPr>
          <p:cNvPr id="39" name="Shape 33"/>
          <p:cNvSpPr/>
          <p:nvPr/>
        </p:nvSpPr>
        <p:spPr>
          <a:xfrm>
            <a:off x="4929188" y="4860429"/>
            <a:ext cx="3714750" cy="124290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0" name="Shape 34"/>
          <p:cNvSpPr/>
          <p:nvPr/>
        </p:nvSpPr>
        <p:spPr>
          <a:xfrm>
            <a:off x="4929188" y="4860429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1" name="Text 35"/>
          <p:cNvSpPr/>
          <p:nvPr/>
        </p:nvSpPr>
        <p:spPr>
          <a:xfrm>
            <a:off x="5036344" y="4981873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プランクの特徴：</a:t>
            </a:r>
            <a:endParaRPr lang="en-US" sz="942" dirty="0"/>
          </a:p>
        </p:txBody>
      </p:sp>
      <p:sp>
        <p:nvSpPr>
          <p:cNvPr id="42" name="Text 36"/>
          <p:cNvSpPr/>
          <p:nvPr/>
        </p:nvSpPr>
        <p:spPr>
          <a:xfrm>
            <a:off x="5036344" y="518759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静的な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5422134" y="518759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等尺性収縮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6065100" y="5187590"/>
            <a:ext cx="23506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による体幹安定化エクササイズ。腹横筋・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5036344" y="5393308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腹斜筋の</a:t>
            </a:r>
            <a:endParaRPr lang="en-US" sz="942" dirty="0"/>
          </a:p>
        </p:txBody>
      </p:sp>
      <p:sp>
        <p:nvSpPr>
          <p:cNvPr id="46" name="Text 40"/>
          <p:cNvSpPr/>
          <p:nvPr/>
        </p:nvSpPr>
        <p:spPr>
          <a:xfrm>
            <a:off x="5550722" y="5393308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筋線維の走行方向</a:t>
            </a:r>
            <a:endParaRPr lang="en-US" sz="942" dirty="0"/>
          </a:p>
        </p:txBody>
      </p:sp>
      <p:sp>
        <p:nvSpPr>
          <p:cNvPr id="47" name="Text 41"/>
          <p:cNvSpPr/>
          <p:nvPr/>
        </p:nvSpPr>
        <p:spPr>
          <a:xfrm>
            <a:off x="6579450" y="5393308"/>
            <a:ext cx="19198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を意識することで、効果的な体幹</a:t>
            </a:r>
            <a:endParaRPr lang="en-US" sz="942" dirty="0"/>
          </a:p>
        </p:txBody>
      </p:sp>
      <p:sp>
        <p:nvSpPr>
          <p:cNvPr id="48" name="Text 42"/>
          <p:cNvSpPr/>
          <p:nvPr/>
        </p:nvSpPr>
        <p:spPr>
          <a:xfrm>
            <a:off x="5036344" y="5599026"/>
            <a:ext cx="34680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の安定性が得られる。姿勢保持のため、全身の筋肉が協調し</a:t>
            </a:r>
            <a:endParaRPr lang="en-US" sz="942" dirty="0"/>
          </a:p>
        </p:txBody>
      </p:sp>
      <p:sp>
        <p:nvSpPr>
          <p:cNvPr id="49" name="Text 43"/>
          <p:cNvSpPr/>
          <p:nvPr/>
        </p:nvSpPr>
        <p:spPr>
          <a:xfrm>
            <a:off x="5036344" y="5804743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て働く。 </a:t>
            </a:r>
            <a:endParaRPr lang="en-US" sz="94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プランク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4" y="2000250"/>
            <a:ext cx="3214688" cy="2000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5144" y="4116586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プランク姿勢における関節の位置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312804" y="4309467"/>
            <a:ext cx="20535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等尺性収縮による姿勢の維持が特徴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86350" y="11358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53590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22056" y="150018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64906" y="1759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46697" y="1759148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屈曲位で静止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818250" y="1759148"/>
            <a:ext cx="6614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（約90度）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64906" y="1952030"/>
            <a:ext cx="1367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肩甲骨の安定性が重要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64906" y="2144911"/>
            <a:ext cx="21353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前鋸筋と僧帽筋による肩甲骨の固定 </a:t>
            </a:r>
            <a:endParaRPr lang="en-US" sz="94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471738"/>
            <a:ext cx="142875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022056" y="2436019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肘関節 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4964906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5046697" y="2694980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伸展位で静止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5818250" y="2694980"/>
            <a:ext cx="7350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（約180度）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4964906" y="2887861"/>
            <a:ext cx="17495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上腕三頭筋による等尺性収縮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4964906" y="3080742"/>
            <a:ext cx="2139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肘関節の安定性が体幹の支持に直結 </a:t>
            </a:r>
            <a:endParaRPr lang="en-US" sz="942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3407569"/>
            <a:ext cx="142875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022056" y="3371850"/>
            <a:ext cx="6255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脊柱・骨盤 </a:t>
            </a:r>
            <a:endParaRPr lang="en-US" sz="1046" dirty="0"/>
          </a:p>
        </p:txBody>
      </p:sp>
      <p:sp>
        <p:nvSpPr>
          <p:cNvPr id="28" name="Text 20"/>
          <p:cNvSpPr/>
          <p:nvPr/>
        </p:nvSpPr>
        <p:spPr>
          <a:xfrm>
            <a:off x="4964906" y="363081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9" name="Text 21"/>
          <p:cNvSpPr/>
          <p:nvPr/>
        </p:nvSpPr>
        <p:spPr>
          <a:xfrm>
            <a:off x="5046697" y="3630811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中間位で静止</a:t>
            </a:r>
            <a:endParaRPr lang="en-US" sz="942" dirty="0"/>
          </a:p>
        </p:txBody>
      </p:sp>
      <p:sp>
        <p:nvSpPr>
          <p:cNvPr id="30" name="Text 22"/>
          <p:cNvSpPr/>
          <p:nvPr/>
        </p:nvSpPr>
        <p:spPr>
          <a:xfrm>
            <a:off x="5818250" y="3630811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（自然な湾曲を維持）</a:t>
            </a:r>
            <a:endParaRPr lang="en-US" sz="942" dirty="0"/>
          </a:p>
        </p:txBody>
      </p:sp>
      <p:sp>
        <p:nvSpPr>
          <p:cNvPr id="31" name="Text 23"/>
          <p:cNvSpPr/>
          <p:nvPr/>
        </p:nvSpPr>
        <p:spPr>
          <a:xfrm>
            <a:off x="4964906" y="3823692"/>
            <a:ext cx="19218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腹横筋・腹斜筋による骨盤の安定</a:t>
            </a:r>
            <a:endParaRPr lang="en-US" sz="942" dirty="0"/>
          </a:p>
        </p:txBody>
      </p:sp>
      <p:sp>
        <p:nvSpPr>
          <p:cNvPr id="32" name="Text 24"/>
          <p:cNvSpPr/>
          <p:nvPr/>
        </p:nvSpPr>
        <p:spPr>
          <a:xfrm>
            <a:off x="4964906" y="4016573"/>
            <a:ext cx="21353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脊柱起立筋による脊柱の中間位保持 </a:t>
            </a:r>
            <a:endParaRPr lang="en-US" sz="942" dirty="0"/>
          </a:p>
        </p:txBody>
      </p:sp>
      <p:sp>
        <p:nvSpPr>
          <p:cNvPr id="33" name="Shape 25"/>
          <p:cNvSpPr/>
          <p:nvPr/>
        </p:nvSpPr>
        <p:spPr>
          <a:xfrm>
            <a:off x="4822031" y="4307681"/>
            <a:ext cx="3964781" cy="105013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4" name="Shape 26"/>
          <p:cNvSpPr/>
          <p:nvPr/>
        </p:nvSpPr>
        <p:spPr>
          <a:xfrm>
            <a:off x="4822031" y="4307681"/>
            <a:ext cx="28575" cy="105013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5" name="Text 27"/>
          <p:cNvSpPr/>
          <p:nvPr/>
        </p:nvSpPr>
        <p:spPr>
          <a:xfrm>
            <a:off x="4907756" y="4402336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重要ポイント：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4907756" y="4595217"/>
            <a:ext cx="724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プランクは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632484" y="4595217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等尺性収縮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6275450" y="4595217"/>
            <a:ext cx="128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による姿勢維持が特徴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4907756" y="4823817"/>
            <a:ext cx="1239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関節の動きではなく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6146834" y="4823817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関節の安定性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6918387" y="482381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が重要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07756" y="5043488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筋線維の走行方向に沿った力の伝達が効率的</a:t>
            </a:r>
            <a:endParaRPr lang="en-US" sz="9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プランク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1464469"/>
            <a:ext cx="2857500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1578" y="4045148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プランク姿勢における主要筋群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348690" y="4238030"/>
            <a:ext cx="1946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腹横筋・腹直筋・腹斜筋・脊柱起立筋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71563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64906" y="1028700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428750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86338" y="1393031"/>
            <a:ext cx="23670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腹横筋（Transversus Abdominis）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29188" y="16519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10978" y="16519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396768" y="1651992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胸腰筋膜、腸骨稜、下位肋軟骨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29188" y="18805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10978" y="18805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396768" y="1880592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腹直筋鞘、白線、恥骨結合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929188" y="21091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010978" y="21091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396768" y="2109192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腹圧の調整、体幹の安定化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2471738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86338" y="2436019"/>
            <a:ext cx="19908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腹直筋（Rectus Abdominis）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4929188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10978" y="26949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396768" y="269498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恥骨結合、恥骨稜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9188" y="29235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10978" y="29235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396768" y="2923580"/>
            <a:ext cx="13458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剣状突起、第5-7肋軟骨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29188" y="31521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10978" y="31521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396768" y="3152180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体幹の屈曲、骨盤の後傾</a:t>
            </a:r>
            <a:endParaRPr lang="en-US" sz="942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3514725"/>
            <a:ext cx="142875" cy="142875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4986338" y="3479006"/>
            <a:ext cx="14827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腹斜筋（内・外腹斜筋）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4929188" y="37379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010978" y="37379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396768" y="3737967"/>
            <a:ext cx="27096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外腹斜筋（下位8肋骨）、内腹斜筋（胸腰筋膜）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4929188" y="39665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010978" y="39665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396768" y="3966567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腹直筋鞘、白線、恥骨結合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29188" y="41951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5010978" y="41951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396768" y="4195167"/>
            <a:ext cx="9487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体幹の回旋・側屈</a:t>
            </a:r>
            <a:endParaRPr lang="en-US" sz="94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8054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プランク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35178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583024"/>
            <a:ext cx="3214688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3020" y="4877953"/>
            <a:ext cx="18488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腹横筋・腹斜筋の筋線維走行方向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073488" y="5070835"/>
            <a:ext cx="25678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走行方向を意識することで効かせ方が変わる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35178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29213" y="1457325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929188" y="1857375"/>
            <a:ext cx="3714750" cy="152865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929188" y="1857375"/>
            <a:ext cx="28575" cy="152865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344" y="2000250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18509" y="1964531"/>
            <a:ext cx="1857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筋線維の走行方向と効かせ方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036344" y="2249851"/>
            <a:ext cx="3391886" cy="4101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腹横筋・腹斜筋の走行方向を意識すると「効かせ方」が変わります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5422134" y="2470286"/>
            <a:ext cx="30218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。腹横筋は水平方向（コルセットのように）、内腹斜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36344" y="2676004"/>
            <a:ext cx="34551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筋は斜め上方向、外腹斜筋は斜め下方向に走行しています。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36344" y="2881722"/>
            <a:ext cx="34075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「お腹を引き込む」意識で腹横筋、「斜め方向に締める」意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36344" y="3087439"/>
            <a:ext cx="19159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識で腹斜筋の活動が高まります。 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4929188" y="3528901"/>
            <a:ext cx="3714750" cy="132293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2" name="Shape 16"/>
          <p:cNvSpPr/>
          <p:nvPr/>
        </p:nvSpPr>
        <p:spPr>
          <a:xfrm>
            <a:off x="4929188" y="3528901"/>
            <a:ext cx="28575" cy="132293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344" y="3671776"/>
            <a:ext cx="12501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18509" y="3636057"/>
            <a:ext cx="1143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呼吸と腹圧の関係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036344" y="3936095"/>
            <a:ext cx="33304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呼吸と腹圧のコントロールが体幹の安定性に直結します。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46307" y="4045045"/>
            <a:ext cx="345905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横隔膜と骨盤底筋群が協調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6532597" y="4153931"/>
            <a:ext cx="19159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して働くことで、腹腔内圧が高ま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036344" y="4347530"/>
            <a:ext cx="34500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り、脊柱の安定性が向上します。呼吸を止めずに、腹圧を維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36344" y="4553248"/>
            <a:ext cx="28160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持しながら浅い呼吸を続けることが理想的です。 </a:t>
            </a:r>
            <a:endParaRPr lang="en-US" sz="942" dirty="0"/>
          </a:p>
        </p:txBody>
      </p:sp>
      <p:sp>
        <p:nvSpPr>
          <p:cNvPr id="30" name="Shape 23"/>
          <p:cNvSpPr/>
          <p:nvPr/>
        </p:nvSpPr>
        <p:spPr>
          <a:xfrm>
            <a:off x="4929188" y="5137584"/>
            <a:ext cx="3714750" cy="1242901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1" name="Shape 24"/>
          <p:cNvSpPr/>
          <p:nvPr/>
        </p:nvSpPr>
        <p:spPr>
          <a:xfrm>
            <a:off x="4929188" y="5137584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2" name="Text 25"/>
          <p:cNvSpPr/>
          <p:nvPr/>
        </p:nvSpPr>
        <p:spPr>
          <a:xfrm>
            <a:off x="5036344" y="5259028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036344" y="5464746"/>
            <a:ext cx="2396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腹横筋の筋線維走行（水平方向）と厚み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036344" y="5670463"/>
            <a:ext cx="3371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内腹斜筋と外腹斜筋の筋線維走行の違い（X字状の配置）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036344" y="5876181"/>
            <a:ext cx="19257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腹直筋と腹横筋・腹斜筋の層構造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5036344" y="6081899"/>
            <a:ext cx="1496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横隔膜と腹横筋の連続性 </a:t>
            </a:r>
            <a:endParaRPr lang="en-US" sz="942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0339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チンニング（懸垂）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0746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444446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30635" y="4739376"/>
            <a:ext cx="20535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正しいチンニング（懸垂）フォーム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071535" y="4932257"/>
            <a:ext cx="25717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肩甲骨の下制から動作を開始することが重要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0746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539643" y="2157413"/>
            <a:ext cx="1329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（肩関節の伸展・内転）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大円筋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539643" y="2398849"/>
            <a:ext cx="1329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（肩関節の伸展・内転）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菱形筋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5539643" y="2640285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（肩甲骨の内転）</a:t>
            </a:r>
            <a:endParaRPr lang="en-US" sz="942" dirty="0"/>
          </a:p>
        </p:txBody>
      </p:sp>
      <p:sp>
        <p:nvSpPr>
          <p:cNvPr id="22" name="Text 17"/>
          <p:cNvSpPr/>
          <p:nvPr/>
        </p:nvSpPr>
        <p:spPr>
          <a:xfrm>
            <a:off x="5072063" y="288172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3" name="Text 18"/>
          <p:cNvSpPr/>
          <p:nvPr/>
        </p:nvSpPr>
        <p:spPr>
          <a:xfrm>
            <a:off x="5153853" y="288172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上腕二頭筋</a:t>
            </a:r>
            <a:endParaRPr lang="en-US" sz="942" dirty="0"/>
          </a:p>
        </p:txBody>
      </p:sp>
      <p:sp>
        <p:nvSpPr>
          <p:cNvPr id="24" name="Text 19"/>
          <p:cNvSpPr/>
          <p:nvPr/>
        </p:nvSpPr>
        <p:spPr>
          <a:xfrm>
            <a:off x="5796818" y="288172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（肘関節の屈曲）</a:t>
            </a:r>
            <a:endParaRPr lang="en-US" sz="942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323183"/>
            <a:ext cx="142875" cy="1428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129213" y="3287464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5072063" y="358750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153853" y="358750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僧帽筋下部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5796818" y="358750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（肩甲骨の下制）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72063" y="382893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153853" y="382893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前腕屈筋群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5796818" y="3828938"/>
            <a:ext cx="1201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（手関節・指の屈曲）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72063" y="407037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153853" y="407037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腹直筋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5539643" y="407037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（体幹の安定）</a:t>
            </a:r>
            <a:endParaRPr lang="en-US" sz="942" dirty="0"/>
          </a:p>
        </p:txBody>
      </p:sp>
      <p:sp>
        <p:nvSpPr>
          <p:cNvPr id="36" name="Text 30"/>
          <p:cNvSpPr/>
          <p:nvPr/>
        </p:nvSpPr>
        <p:spPr>
          <a:xfrm>
            <a:off x="5072063" y="431181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7" name="Text 31"/>
          <p:cNvSpPr/>
          <p:nvPr/>
        </p:nvSpPr>
        <p:spPr>
          <a:xfrm>
            <a:off x="5153853" y="431181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三角筋後部</a:t>
            </a:r>
            <a:endParaRPr lang="en-US" sz="942" dirty="0"/>
          </a:p>
        </p:txBody>
      </p:sp>
      <p:sp>
        <p:nvSpPr>
          <p:cNvPr id="38" name="Text 32"/>
          <p:cNvSpPr/>
          <p:nvPr/>
        </p:nvSpPr>
        <p:spPr>
          <a:xfrm>
            <a:off x="5796818" y="4311811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（肩関節の伸展補助）</a:t>
            </a:r>
            <a:endParaRPr lang="en-US" sz="942" dirty="0"/>
          </a:p>
        </p:txBody>
      </p:sp>
      <p:sp>
        <p:nvSpPr>
          <p:cNvPr id="39" name="Shape 33"/>
          <p:cNvSpPr/>
          <p:nvPr/>
        </p:nvSpPr>
        <p:spPr>
          <a:xfrm>
            <a:off x="4929188" y="4860429"/>
            <a:ext cx="3714750" cy="124290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0" name="Shape 34"/>
          <p:cNvSpPr/>
          <p:nvPr/>
        </p:nvSpPr>
        <p:spPr>
          <a:xfrm>
            <a:off x="4929188" y="4860429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1" name="Text 35"/>
          <p:cNvSpPr/>
          <p:nvPr/>
        </p:nvSpPr>
        <p:spPr>
          <a:xfrm>
            <a:off x="5036344" y="4981873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チンニング（懸垂）の特徴：</a:t>
            </a:r>
            <a:endParaRPr lang="en-US" sz="942" dirty="0"/>
          </a:p>
        </p:txBody>
      </p:sp>
      <p:sp>
        <p:nvSpPr>
          <p:cNvPr id="42" name="Text 36"/>
          <p:cNvSpPr/>
          <p:nvPr/>
        </p:nvSpPr>
        <p:spPr>
          <a:xfrm>
            <a:off x="4997680" y="517344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上半身の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5551504" y="5174929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垂直引き動作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6326878" y="5178637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の代表的種目。肩甲骨の下制から始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5036344" y="5234024"/>
            <a:ext cx="347197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まり、広背筋を主動筋とした</a:t>
            </a:r>
            <a:endParaRPr lang="en-US" sz="942" dirty="0"/>
          </a:p>
        </p:txBody>
      </p:sp>
      <p:sp>
        <p:nvSpPr>
          <p:cNvPr id="46" name="Text 40"/>
          <p:cNvSpPr/>
          <p:nvPr/>
        </p:nvSpPr>
        <p:spPr>
          <a:xfrm>
            <a:off x="6598009" y="5333933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複合的な引き動作</a:t>
            </a:r>
            <a:endParaRPr lang="en-US" sz="942" dirty="0"/>
          </a:p>
        </p:txBody>
      </p:sp>
      <p:sp>
        <p:nvSpPr>
          <p:cNvPr id="47" name="Text 41"/>
          <p:cNvSpPr/>
          <p:nvPr/>
        </p:nvSpPr>
        <p:spPr>
          <a:xfrm>
            <a:off x="7579237" y="5345808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。グリップ幅</a:t>
            </a:r>
            <a:endParaRPr lang="en-US" sz="942" dirty="0"/>
          </a:p>
        </p:txBody>
      </p:sp>
      <p:sp>
        <p:nvSpPr>
          <p:cNvPr id="48" name="Text 42"/>
          <p:cNvSpPr/>
          <p:nvPr/>
        </p:nvSpPr>
        <p:spPr>
          <a:xfrm>
            <a:off x="5036344" y="5417058"/>
            <a:ext cx="346681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や手の向きにより、筋の関与度が変化する。肩甲骨の動きと</a:t>
            </a:r>
            <a:endParaRPr lang="en-US" sz="942" dirty="0"/>
          </a:p>
        </p:txBody>
      </p:sp>
      <p:sp>
        <p:nvSpPr>
          <p:cNvPr id="49" name="Text 43"/>
          <p:cNvSpPr/>
          <p:nvPr/>
        </p:nvSpPr>
        <p:spPr>
          <a:xfrm>
            <a:off x="5036344" y="5599026"/>
            <a:ext cx="3464189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広背筋の走行方向の理解が重要。 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294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セミナー概要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2657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1500188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950" y="1457325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セミナーの目的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00063" y="1873448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解剖実習に入る前に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1785938" y="1873448"/>
            <a:ext cx="2428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、基本的な運動解剖の知識と関心を高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500063" y="2102048"/>
            <a:ext cx="285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める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500063" y="2559248"/>
            <a:ext cx="25197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よく使う種目の動きに関与する筋肉を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00063" y="2559248"/>
            <a:ext cx="3662762" cy="4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構造から説明できる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642938" y="2787848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ようになる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500063" y="3245048"/>
            <a:ext cx="34255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解剖実習で「この筋肉・構造を見たい／触れたい」と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500063" y="3245048"/>
            <a:ext cx="3711318" cy="4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思えるようになる</a:t>
            </a:r>
            <a:endParaRPr lang="en-US" sz="1046" dirty="0"/>
          </a:p>
        </p:txBody>
      </p:sp>
      <p:sp>
        <p:nvSpPr>
          <p:cNvPr id="16" name="Shape 12"/>
          <p:cNvSpPr/>
          <p:nvPr/>
        </p:nvSpPr>
        <p:spPr>
          <a:xfrm>
            <a:off x="4714875" y="1243013"/>
            <a:ext cx="4143375" cy="2657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214313" cy="1714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14938" y="1457325"/>
            <a:ext cx="92207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対象者・形式 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4929188" y="1873448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対象：</a:t>
            </a:r>
            <a:endParaRPr lang="en-US" sz="1046" dirty="0"/>
          </a:p>
        </p:txBody>
      </p:sp>
      <p:sp>
        <p:nvSpPr>
          <p:cNvPr id="20" name="Text 15"/>
          <p:cNvSpPr/>
          <p:nvPr/>
        </p:nvSpPr>
        <p:spPr>
          <a:xfrm>
            <a:off x="5357813" y="1873448"/>
            <a:ext cx="32818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フィットネス指導者、パーソナルトレーナー、ピラ</a:t>
            </a:r>
            <a:endParaRPr lang="en-US" sz="1046" dirty="0"/>
          </a:p>
        </p:txBody>
      </p:sp>
      <p:sp>
        <p:nvSpPr>
          <p:cNvPr id="21" name="Text 16"/>
          <p:cNvSpPr/>
          <p:nvPr/>
        </p:nvSpPr>
        <p:spPr>
          <a:xfrm>
            <a:off x="4929188" y="2102048"/>
            <a:ext cx="12773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ティス指導者など（</a:t>
            </a:r>
            <a:endParaRPr lang="en-US" sz="1046" dirty="0"/>
          </a:p>
        </p:txBody>
      </p:sp>
      <p:sp>
        <p:nvSpPr>
          <p:cNvPr id="22" name="Text 17"/>
          <p:cNvSpPr/>
          <p:nvPr/>
        </p:nvSpPr>
        <p:spPr>
          <a:xfrm>
            <a:off x="6206496" y="2102048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解剖初心者向け</a:t>
            </a:r>
            <a:endParaRPr lang="en-US" sz="1046" dirty="0"/>
          </a:p>
        </p:txBody>
      </p:sp>
      <p:sp>
        <p:nvSpPr>
          <p:cNvPr id="23" name="Text 18"/>
          <p:cNvSpPr/>
          <p:nvPr/>
        </p:nvSpPr>
        <p:spPr>
          <a:xfrm>
            <a:off x="7206621" y="2102048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）</a:t>
            </a:r>
            <a:endParaRPr lang="en-US" sz="1046" dirty="0"/>
          </a:p>
        </p:txBody>
      </p:sp>
      <p:sp>
        <p:nvSpPr>
          <p:cNvPr id="24" name="Text 19"/>
          <p:cNvSpPr/>
          <p:nvPr/>
        </p:nvSpPr>
        <p:spPr>
          <a:xfrm>
            <a:off x="4929188" y="2559248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形式：</a:t>
            </a:r>
            <a:endParaRPr lang="en-US" sz="1046" dirty="0"/>
          </a:p>
        </p:txBody>
      </p:sp>
      <p:sp>
        <p:nvSpPr>
          <p:cNvPr id="25" name="Text 20"/>
          <p:cNvSpPr/>
          <p:nvPr/>
        </p:nvSpPr>
        <p:spPr>
          <a:xfrm>
            <a:off x="5357813" y="2559248"/>
            <a:ext cx="13883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Zoom（オンライン）</a:t>
            </a:r>
            <a:endParaRPr lang="en-US" sz="1046" dirty="0"/>
          </a:p>
        </p:txBody>
      </p:sp>
      <p:sp>
        <p:nvSpPr>
          <p:cNvPr id="26" name="Text 21"/>
          <p:cNvSpPr/>
          <p:nvPr/>
        </p:nvSpPr>
        <p:spPr>
          <a:xfrm>
            <a:off x="4929188" y="3016448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時間：</a:t>
            </a:r>
            <a:endParaRPr lang="en-US" sz="1046" dirty="0"/>
          </a:p>
        </p:txBody>
      </p:sp>
      <p:sp>
        <p:nvSpPr>
          <p:cNvPr id="27" name="Text 22"/>
          <p:cNvSpPr/>
          <p:nvPr/>
        </p:nvSpPr>
        <p:spPr>
          <a:xfrm>
            <a:off x="5357813" y="3016448"/>
            <a:ext cx="6126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45分×2回</a:t>
            </a:r>
            <a:endParaRPr lang="en-US" sz="1046" dirty="0"/>
          </a:p>
        </p:txBody>
      </p:sp>
      <p:sp>
        <p:nvSpPr>
          <p:cNvPr id="28" name="Text 23"/>
          <p:cNvSpPr/>
          <p:nvPr/>
        </p:nvSpPr>
        <p:spPr>
          <a:xfrm>
            <a:off x="4929188" y="3473648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特徴：</a:t>
            </a:r>
            <a:endParaRPr lang="en-US" sz="1046" dirty="0"/>
          </a:p>
        </p:txBody>
      </p:sp>
      <p:sp>
        <p:nvSpPr>
          <p:cNvPr id="29" name="Text 24"/>
          <p:cNvSpPr/>
          <p:nvPr/>
        </p:nvSpPr>
        <p:spPr>
          <a:xfrm>
            <a:off x="5357813" y="3473648"/>
            <a:ext cx="2286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双方向性を重視した参加型セミナー </a:t>
            </a:r>
            <a:endParaRPr lang="en-US" sz="1046" dirty="0"/>
          </a:p>
        </p:txBody>
      </p:sp>
      <p:sp>
        <p:nvSpPr>
          <p:cNvPr id="30" name="Shape 25"/>
          <p:cNvSpPr/>
          <p:nvPr/>
        </p:nvSpPr>
        <p:spPr>
          <a:xfrm>
            <a:off x="285750" y="4186238"/>
            <a:ext cx="4143375" cy="2657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3" y="4443413"/>
            <a:ext cx="214313" cy="171450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85813" y="4400550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取り上げる種目 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500063" y="4816673"/>
            <a:ext cx="12787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現場でよく使われる</a:t>
            </a:r>
            <a:endParaRPr lang="en-US" sz="1046" dirty="0"/>
          </a:p>
        </p:txBody>
      </p:sp>
      <p:sp>
        <p:nvSpPr>
          <p:cNvPr id="34" name="Text 28"/>
          <p:cNvSpPr/>
          <p:nvPr/>
        </p:nvSpPr>
        <p:spPr>
          <a:xfrm>
            <a:off x="1778794" y="4816673"/>
            <a:ext cx="9389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6つの基本種目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2717778" y="4816673"/>
            <a:ext cx="1428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を解剖学的視点で解説 </a:t>
            </a:r>
            <a:endParaRPr lang="en-US" sz="1046" dirty="0"/>
          </a:p>
        </p:txBody>
      </p:sp>
      <p:sp>
        <p:nvSpPr>
          <p:cNvPr id="36" name="Shape 30"/>
          <p:cNvSpPr/>
          <p:nvPr/>
        </p:nvSpPr>
        <p:spPr>
          <a:xfrm>
            <a:off x="500063" y="5136356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7" name="Text 31"/>
          <p:cNvSpPr/>
          <p:nvPr/>
        </p:nvSpPr>
        <p:spPr>
          <a:xfrm>
            <a:off x="500063" y="5136356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スクワット</a:t>
            </a:r>
            <a:endParaRPr lang="en-US" sz="1046" dirty="0"/>
          </a:p>
        </p:txBody>
      </p:sp>
      <p:sp>
        <p:nvSpPr>
          <p:cNvPr id="38" name="Shape 32"/>
          <p:cNvSpPr/>
          <p:nvPr/>
        </p:nvSpPr>
        <p:spPr>
          <a:xfrm>
            <a:off x="2411016" y="5136356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9" name="Text 33"/>
          <p:cNvSpPr/>
          <p:nvPr/>
        </p:nvSpPr>
        <p:spPr>
          <a:xfrm>
            <a:off x="2411016" y="5136356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ヒップリフト</a:t>
            </a:r>
            <a:endParaRPr lang="en-US" sz="1046" dirty="0"/>
          </a:p>
        </p:txBody>
      </p:sp>
      <p:sp>
        <p:nvSpPr>
          <p:cNvPr id="40" name="Shape 34"/>
          <p:cNvSpPr/>
          <p:nvPr/>
        </p:nvSpPr>
        <p:spPr>
          <a:xfrm>
            <a:off x="500063" y="5614988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1" name="Text 35"/>
          <p:cNvSpPr/>
          <p:nvPr/>
        </p:nvSpPr>
        <p:spPr>
          <a:xfrm>
            <a:off x="500063" y="5614988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ベンチプレス</a:t>
            </a:r>
            <a:endParaRPr lang="en-US" sz="1046" dirty="0"/>
          </a:p>
        </p:txBody>
      </p:sp>
      <p:sp>
        <p:nvSpPr>
          <p:cNvPr id="42" name="Shape 36"/>
          <p:cNvSpPr/>
          <p:nvPr/>
        </p:nvSpPr>
        <p:spPr>
          <a:xfrm>
            <a:off x="2411016" y="5614988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3" name="Text 37"/>
          <p:cNvSpPr/>
          <p:nvPr/>
        </p:nvSpPr>
        <p:spPr>
          <a:xfrm>
            <a:off x="2411016" y="5614988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プランク</a:t>
            </a:r>
            <a:endParaRPr lang="en-US" sz="1046" dirty="0"/>
          </a:p>
        </p:txBody>
      </p:sp>
      <p:sp>
        <p:nvSpPr>
          <p:cNvPr id="44" name="Shape 38"/>
          <p:cNvSpPr/>
          <p:nvPr/>
        </p:nvSpPr>
        <p:spPr>
          <a:xfrm>
            <a:off x="500063" y="6093619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5" name="Text 39"/>
          <p:cNvSpPr/>
          <p:nvPr/>
        </p:nvSpPr>
        <p:spPr>
          <a:xfrm>
            <a:off x="500063" y="6093619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チンニング</a:t>
            </a:r>
            <a:endParaRPr lang="en-US" sz="1046" dirty="0"/>
          </a:p>
        </p:txBody>
      </p:sp>
      <p:sp>
        <p:nvSpPr>
          <p:cNvPr id="46" name="Shape 40"/>
          <p:cNvSpPr/>
          <p:nvPr/>
        </p:nvSpPr>
        <p:spPr>
          <a:xfrm>
            <a:off x="2411016" y="6093619"/>
            <a:ext cx="1803797" cy="3714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7" name="Text 41"/>
          <p:cNvSpPr/>
          <p:nvPr/>
        </p:nvSpPr>
        <p:spPr>
          <a:xfrm>
            <a:off x="2411016" y="6093619"/>
            <a:ext cx="1803797" cy="3714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ショルダープレス</a:t>
            </a:r>
            <a:endParaRPr lang="en-US" sz="1046" dirty="0"/>
          </a:p>
        </p:txBody>
      </p:sp>
      <p:sp>
        <p:nvSpPr>
          <p:cNvPr id="48" name="Shape 42"/>
          <p:cNvSpPr/>
          <p:nvPr/>
        </p:nvSpPr>
        <p:spPr>
          <a:xfrm>
            <a:off x="4714875" y="4186238"/>
            <a:ext cx="4143375" cy="2657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4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4443413"/>
            <a:ext cx="214313" cy="171450"/>
          </a:xfrm>
          <a:prstGeom prst="rect">
            <a:avLst/>
          </a:prstGeom>
        </p:spPr>
      </p:pic>
      <p:sp>
        <p:nvSpPr>
          <p:cNvPr id="50" name="Text 43"/>
          <p:cNvSpPr/>
          <p:nvPr/>
        </p:nvSpPr>
        <p:spPr>
          <a:xfrm>
            <a:off x="5214938" y="4400550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学習のゴール </a:t>
            </a:r>
            <a:endParaRPr lang="en-US" sz="1350" dirty="0"/>
          </a:p>
        </p:txBody>
      </p:sp>
      <p:sp>
        <p:nvSpPr>
          <p:cNvPr id="51" name="Text 44"/>
          <p:cNvSpPr/>
          <p:nvPr/>
        </p:nvSpPr>
        <p:spPr>
          <a:xfrm>
            <a:off x="4929188" y="4816673"/>
            <a:ext cx="1143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理論と実践の統合</a:t>
            </a:r>
            <a:endParaRPr lang="en-US" sz="1046" dirty="0"/>
          </a:p>
        </p:txBody>
      </p:sp>
      <p:sp>
        <p:nvSpPr>
          <p:cNvPr id="52" name="Text 45"/>
          <p:cNvSpPr/>
          <p:nvPr/>
        </p:nvSpPr>
        <p:spPr>
          <a:xfrm>
            <a:off x="4929188" y="5273873"/>
            <a:ext cx="5195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筋肉の</a:t>
            </a:r>
            <a:endParaRPr lang="en-US" sz="1046" dirty="0"/>
          </a:p>
        </p:txBody>
      </p:sp>
      <p:sp>
        <p:nvSpPr>
          <p:cNvPr id="53" name="Text 46"/>
          <p:cNvSpPr/>
          <p:nvPr/>
        </p:nvSpPr>
        <p:spPr>
          <a:xfrm>
            <a:off x="5448700" y="5273873"/>
            <a:ext cx="12778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"ちょっと面白い話"</a:t>
            </a:r>
            <a:endParaRPr lang="en-US" sz="1046" dirty="0"/>
          </a:p>
        </p:txBody>
      </p:sp>
      <p:sp>
        <p:nvSpPr>
          <p:cNvPr id="54" name="Text 47"/>
          <p:cNvSpPr/>
          <p:nvPr/>
        </p:nvSpPr>
        <p:spPr>
          <a:xfrm>
            <a:off x="6726594" y="527387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や</a:t>
            </a:r>
            <a:endParaRPr lang="en-US" sz="1046" dirty="0"/>
          </a:p>
        </p:txBody>
      </p:sp>
      <p:sp>
        <p:nvSpPr>
          <p:cNvPr id="55" name="Text 48"/>
          <p:cNvSpPr/>
          <p:nvPr/>
        </p:nvSpPr>
        <p:spPr>
          <a:xfrm>
            <a:off x="6869469" y="5273873"/>
            <a:ext cx="9921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"よくある誤解"</a:t>
            </a:r>
            <a:endParaRPr lang="en-US" sz="1046" dirty="0"/>
          </a:p>
        </p:txBody>
      </p:sp>
      <p:sp>
        <p:nvSpPr>
          <p:cNvPr id="56" name="Text 49"/>
          <p:cNvSpPr/>
          <p:nvPr/>
        </p:nvSpPr>
        <p:spPr>
          <a:xfrm>
            <a:off x="7861613" y="527387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を知る</a:t>
            </a:r>
            <a:endParaRPr lang="en-US" sz="1046" dirty="0"/>
          </a:p>
        </p:txBody>
      </p:sp>
      <p:sp>
        <p:nvSpPr>
          <p:cNvPr id="57" name="Text 50"/>
          <p:cNvSpPr/>
          <p:nvPr/>
        </p:nvSpPr>
        <p:spPr>
          <a:xfrm>
            <a:off x="4929188" y="5731073"/>
            <a:ext cx="15196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解剖実習で確かめたい</a:t>
            </a:r>
            <a:endParaRPr lang="en-US" sz="1046" dirty="0"/>
          </a:p>
        </p:txBody>
      </p:sp>
      <p:sp>
        <p:nvSpPr>
          <p:cNvPr id="58" name="Text 51"/>
          <p:cNvSpPr/>
          <p:nvPr/>
        </p:nvSpPr>
        <p:spPr>
          <a:xfrm>
            <a:off x="6448825" y="5731073"/>
            <a:ext cx="285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仮説</a:t>
            </a:r>
            <a:endParaRPr lang="en-US" sz="1046" dirty="0"/>
          </a:p>
        </p:txBody>
      </p:sp>
      <p:sp>
        <p:nvSpPr>
          <p:cNvPr id="59" name="Text 52"/>
          <p:cNvSpPr/>
          <p:nvPr/>
        </p:nvSpPr>
        <p:spPr>
          <a:xfrm>
            <a:off x="6734575" y="5731073"/>
            <a:ext cx="1571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を立てられるようになる</a:t>
            </a:r>
            <a:endParaRPr lang="en-US" sz="1046" dirty="0"/>
          </a:p>
        </p:txBody>
      </p:sp>
      <p:sp>
        <p:nvSpPr>
          <p:cNvPr id="60" name="Text 53"/>
          <p:cNvSpPr/>
          <p:nvPr/>
        </p:nvSpPr>
        <p:spPr>
          <a:xfrm>
            <a:off x="4929188" y="6188273"/>
            <a:ext cx="9481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構造に基づく</a:t>
            </a:r>
            <a:endParaRPr lang="en-US" sz="1046" dirty="0"/>
          </a:p>
        </p:txBody>
      </p:sp>
      <p:sp>
        <p:nvSpPr>
          <p:cNvPr id="61" name="Text 54"/>
          <p:cNvSpPr/>
          <p:nvPr/>
        </p:nvSpPr>
        <p:spPr>
          <a:xfrm>
            <a:off x="5877325" y="6188273"/>
            <a:ext cx="857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応用ポイント</a:t>
            </a:r>
            <a:endParaRPr lang="en-US" sz="1046" dirty="0"/>
          </a:p>
        </p:txBody>
      </p:sp>
      <p:sp>
        <p:nvSpPr>
          <p:cNvPr id="62" name="Text 55"/>
          <p:cNvSpPr/>
          <p:nvPr/>
        </p:nvSpPr>
        <p:spPr>
          <a:xfrm>
            <a:off x="6734575" y="6188273"/>
            <a:ext cx="1857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を理解し、指導に活かせるよ</a:t>
            </a:r>
            <a:endParaRPr lang="en-US" sz="1046" dirty="0"/>
          </a:p>
        </p:txBody>
      </p:sp>
      <p:sp>
        <p:nvSpPr>
          <p:cNvPr id="63" name="Text 56"/>
          <p:cNvSpPr/>
          <p:nvPr/>
        </p:nvSpPr>
        <p:spPr>
          <a:xfrm>
            <a:off x="4929188" y="641687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うになる </a:t>
            </a:r>
            <a:endParaRPr lang="en-US" sz="104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チンニング（懸垂）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000250"/>
            <a:ext cx="2143125" cy="10715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2263" y="4116586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チンニング（懸垂）動作中の関節の動き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43635" y="4309467"/>
            <a:ext cx="33918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上昇局面では肩関節の伸展・内転と肘関節の屈曲が主要動作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86350" y="11358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53590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22056" y="150018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64906" y="1759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46697" y="175914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723120" y="1759148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伸展・内転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286081" y="1759148"/>
            <a:ext cx="18439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（広背筋・大円筋の求心性収縮）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64906" y="19520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46697" y="19520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689662" y="1952030"/>
            <a:ext cx="24354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屈曲・外転（広背筋・大円筋の遠心性収縮）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4964906" y="2144911"/>
            <a:ext cx="3039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肩関節の安定性が重要（ローテーターカフの働き） </a:t>
            </a:r>
            <a:endParaRPr lang="en-US" sz="942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471738"/>
            <a:ext cx="142875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22056" y="2436019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肘関節 </a:t>
            </a:r>
            <a:endParaRPr lang="en-US" sz="1046" dirty="0"/>
          </a:p>
        </p:txBody>
      </p:sp>
      <p:sp>
        <p:nvSpPr>
          <p:cNvPr id="24" name="Text 17"/>
          <p:cNvSpPr/>
          <p:nvPr/>
        </p:nvSpPr>
        <p:spPr>
          <a:xfrm>
            <a:off x="4964906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5046697" y="269498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723120" y="2694980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980323" y="2694980"/>
            <a:ext cx="22297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（上腕二頭筋・腕橈骨筋の求心性収縮）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64906" y="288786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46697" y="288786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689662" y="2887861"/>
            <a:ext cx="25203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伸展（上腕二頭筋・腕橈骨筋の遠心性収縮）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64906" y="3080742"/>
            <a:ext cx="23937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グリップ幅により肘の軌道と負荷が変化 </a:t>
            </a:r>
            <a:endParaRPr lang="en-US" sz="942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3407569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022056" y="3371850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 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4964906" y="363081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5" name="Text 27"/>
          <p:cNvSpPr/>
          <p:nvPr/>
        </p:nvSpPr>
        <p:spPr>
          <a:xfrm>
            <a:off x="5046697" y="363081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5723120" y="3630811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下制・内転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6286081" y="3630811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（肩甲骨の引き下げ）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4964906" y="38236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046697" y="382369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689662" y="3823692"/>
            <a:ext cx="18773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上制・外転（肩甲骨の引き上げ）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4964906" y="4016573"/>
            <a:ext cx="26535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肩甲骨の動きが広背筋の効率的な収縮に重要 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4822031" y="4307681"/>
            <a:ext cx="3964781" cy="105013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3" name="Shape 35"/>
          <p:cNvSpPr/>
          <p:nvPr/>
        </p:nvSpPr>
        <p:spPr>
          <a:xfrm>
            <a:off x="4822031" y="4307681"/>
            <a:ext cx="28575" cy="105013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4" name="Text 36"/>
          <p:cNvSpPr/>
          <p:nvPr/>
        </p:nvSpPr>
        <p:spPr>
          <a:xfrm>
            <a:off x="4907756" y="4402336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重要ポイント：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907756" y="4595217"/>
            <a:ext cx="853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動作開始時に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5761072" y="4595217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肩甲骨の下制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6532625" y="4595217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から始めることが重要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4907756" y="4814888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広背筋の走行方向を意識した軌道で動作を行う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4907756" y="5043488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体幹の安定性を保ちながら動作を行う</a:t>
            </a:r>
            <a:endParaRPr lang="en-US" sz="9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507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チンニング（懸垂）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8220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7" name="Text 3"/>
          <p:cNvSpPr/>
          <p:nvPr/>
        </p:nvSpPr>
        <p:spPr>
          <a:xfrm>
            <a:off x="1100110" y="4398764"/>
            <a:ext cx="2443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チンニング（懸垂）動作における主要筋群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348662" y="4591645"/>
            <a:ext cx="1946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広背筋・大円筋・菱形筋・上腕二頭筋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8220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071563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64906" y="1028700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428750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86338" y="1393031"/>
            <a:ext cx="18885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広背筋（Latissimus Dorsi）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29188" y="16519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10978" y="16519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396768" y="1651992"/>
            <a:ext cx="24868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胸腰筋膜、下部胸椎・腰椎棘突起、仙骨後面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29188" y="18805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10978" y="18805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396768" y="1880592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上腕骨小結節稜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929188" y="21091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010978" y="21091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396768" y="2109192"/>
            <a:ext cx="1383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肩関節の伸展・内転・内旋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2471738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86338" y="2436019"/>
            <a:ext cx="15440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大円筋（Teres Major）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4929188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10978" y="26949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396768" y="269498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肩甲骨下角外側面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9188" y="29235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10978" y="29235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396768" y="2923580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上腕骨小結節稜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29188" y="31521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10978" y="31521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396768" y="3152180"/>
            <a:ext cx="1383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肩関節の伸展・内転・内旋</a:t>
            </a:r>
            <a:endParaRPr lang="en-US" sz="942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3514725"/>
            <a:ext cx="142875" cy="142875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4986338" y="3479006"/>
            <a:ext cx="151520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菱形筋（Rhomboids）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4929188" y="37379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010978" y="37379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396768" y="3737967"/>
            <a:ext cx="14329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第7頸椎〜第5胸椎棘突起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4929188" y="39665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010978" y="39665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396768" y="3966567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肩甲骨内側縁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29188" y="41951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5010978" y="41951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396768" y="4195167"/>
            <a:ext cx="13344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肩甲骨の内転・上方回旋</a:t>
            </a:r>
            <a:endParaRPr lang="en-US" sz="942" dirty="0"/>
          </a:p>
        </p:txBody>
      </p:sp>
      <p:pic>
        <p:nvPicPr>
          <p:cNvPr id="4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4557713"/>
            <a:ext cx="142875" cy="142875"/>
          </a:xfrm>
          <a:prstGeom prst="rect">
            <a:avLst/>
          </a:prstGeom>
        </p:spPr>
      </p:pic>
      <p:sp>
        <p:nvSpPr>
          <p:cNvPr id="46" name="Text 37"/>
          <p:cNvSpPr/>
          <p:nvPr/>
        </p:nvSpPr>
        <p:spPr>
          <a:xfrm>
            <a:off x="4986338" y="4521994"/>
            <a:ext cx="199497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上腕二頭筋（Biceps Brachii） </a:t>
            </a:r>
            <a:endParaRPr lang="en-US" sz="1046" dirty="0"/>
          </a:p>
        </p:txBody>
      </p:sp>
      <p:sp>
        <p:nvSpPr>
          <p:cNvPr id="47" name="Text 38"/>
          <p:cNvSpPr/>
          <p:nvPr/>
        </p:nvSpPr>
        <p:spPr>
          <a:xfrm>
            <a:off x="4929188" y="478095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8" name="Text 39"/>
          <p:cNvSpPr/>
          <p:nvPr/>
        </p:nvSpPr>
        <p:spPr>
          <a:xfrm>
            <a:off x="5010978" y="478095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49" name="Text 40"/>
          <p:cNvSpPr/>
          <p:nvPr/>
        </p:nvSpPr>
        <p:spPr>
          <a:xfrm>
            <a:off x="5396768" y="4780955"/>
            <a:ext cx="23788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長頭（関節窩上結節）、短頭（烏口突起）</a:t>
            </a:r>
            <a:endParaRPr lang="en-US" sz="942" dirty="0"/>
          </a:p>
        </p:txBody>
      </p:sp>
      <p:sp>
        <p:nvSpPr>
          <p:cNvPr id="50" name="Text 41"/>
          <p:cNvSpPr/>
          <p:nvPr/>
        </p:nvSpPr>
        <p:spPr>
          <a:xfrm>
            <a:off x="4929188" y="500955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51" name="Text 42"/>
          <p:cNvSpPr/>
          <p:nvPr/>
        </p:nvSpPr>
        <p:spPr>
          <a:xfrm>
            <a:off x="5010978" y="500955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52" name="Text 43"/>
          <p:cNvSpPr/>
          <p:nvPr/>
        </p:nvSpPr>
        <p:spPr>
          <a:xfrm>
            <a:off x="5396768" y="500955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橈骨粗面</a:t>
            </a:r>
            <a:endParaRPr lang="en-US" sz="942" dirty="0"/>
          </a:p>
        </p:txBody>
      </p:sp>
      <p:sp>
        <p:nvSpPr>
          <p:cNvPr id="53" name="Text 44"/>
          <p:cNvSpPr/>
          <p:nvPr/>
        </p:nvSpPr>
        <p:spPr>
          <a:xfrm>
            <a:off x="4929188" y="523815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54" name="Text 45"/>
          <p:cNvSpPr/>
          <p:nvPr/>
        </p:nvSpPr>
        <p:spPr>
          <a:xfrm>
            <a:off x="5010978" y="523815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55" name="Text 46"/>
          <p:cNvSpPr/>
          <p:nvPr/>
        </p:nvSpPr>
        <p:spPr>
          <a:xfrm>
            <a:off x="5396768" y="5238155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肘関節の屈曲、前腕の回外</a:t>
            </a:r>
            <a:endParaRPr lang="en-US" sz="942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チンニング（懸垂）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3648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750219"/>
            <a:ext cx="3214688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1578" y="4009430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肩甲骨下制と広背筋の走行方向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842935" y="4202311"/>
            <a:ext cx="29575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適切な肩甲骨の動きが広背筋の効率的な収縮を促進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3648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71563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6338" y="1028700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786313" y="1393031"/>
            <a:ext cx="4071938" cy="125730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786313" y="1393031"/>
            <a:ext cx="28575" cy="125730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469" y="1535906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75634" y="1500188"/>
            <a:ext cx="1714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肩甲骨下制と広背筋の走行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4893469" y="1792455"/>
            <a:ext cx="3848640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肩甲骨の下制から動作を開始することで、広背筋の走行方向に沿った効率的な収縮が可能になります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608554" y="1976609"/>
            <a:ext cx="20438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</a:t>
            </a: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広背筋は肩甲骨から腰椎・仙</a:t>
            </a:r>
            <a:r>
              <a:rPr lang="en-US" altLang="ja-JP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骨まで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893469" y="2132424"/>
            <a:ext cx="3772821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扇状に広がる大きな筋肉で、肩甲骨が適切に下制されるこ</a:t>
            </a:r>
            <a:r>
              <a:rPr lang="en-US" altLang="ja-JP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とで</a:t>
            </a:r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4893469" y="2289680"/>
            <a:ext cx="3723931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筋線維の走行方向に沿った力の伝達が最適化されます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 </a:t>
            </a:r>
            <a:endParaRPr lang="en-US" sz="942" dirty="0"/>
          </a:p>
        </p:txBody>
      </p:sp>
      <p:sp>
        <p:nvSpPr>
          <p:cNvPr id="20" name="Shape 14"/>
          <p:cNvSpPr/>
          <p:nvPr/>
        </p:nvSpPr>
        <p:spPr>
          <a:xfrm>
            <a:off x="4786313" y="2757488"/>
            <a:ext cx="4071938" cy="125730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1" name="Shape 15"/>
          <p:cNvSpPr/>
          <p:nvPr/>
        </p:nvSpPr>
        <p:spPr>
          <a:xfrm>
            <a:off x="4786313" y="2757488"/>
            <a:ext cx="28575" cy="125730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469" y="2900363"/>
            <a:ext cx="125016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75634" y="2864644"/>
            <a:ext cx="27103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グリップ幅と手の向きによる筋活動の変化 </a:t>
            </a:r>
            <a:endParaRPr lang="en-US" sz="1046" dirty="0"/>
          </a:p>
        </p:txBody>
      </p:sp>
      <p:sp>
        <p:nvSpPr>
          <p:cNvPr id="24" name="Text 17"/>
          <p:cNvSpPr/>
          <p:nvPr/>
        </p:nvSpPr>
        <p:spPr>
          <a:xfrm>
            <a:off x="4893469" y="3145036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グリップ幅を広くすると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6307959" y="3145036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広背筋外側部の活動が増加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7851037" y="3160059"/>
            <a:ext cx="84157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し、狭くすると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2030" y="3303416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広背筋内側部と大円筋の活動が増加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6878810" y="3318439"/>
            <a:ext cx="207588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します。また、順手（手の</a:t>
            </a:r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altLang="ja-JP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ひらが前</a:t>
            </a:r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）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4922030" y="3485921"/>
            <a:ext cx="3844872" cy="4349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では上腕二頭筋の活動が高まり、逆手（手のひらが後</a:t>
            </a:r>
            <a:r>
              <a:rPr lang="en-US" altLang="ja-JP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ろ）では広背筋の活動が高まります</a:t>
            </a:r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 </a:t>
            </a:r>
            <a:endParaRPr lang="en-US" altLang="ja-JP" sz="942" dirty="0"/>
          </a:p>
          <a:p>
            <a:pPr marL="0" indent="0">
              <a:buNone/>
            </a:pP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893469" y="3642261"/>
            <a:ext cx="3852518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 dirty="0"/>
          </a:p>
        </p:txBody>
      </p:sp>
      <p:sp>
        <p:nvSpPr>
          <p:cNvPr id="32" name="Shape 25"/>
          <p:cNvSpPr/>
          <p:nvPr/>
        </p:nvSpPr>
        <p:spPr>
          <a:xfrm>
            <a:off x="4786313" y="4121944"/>
            <a:ext cx="4071938" cy="985838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3" name="Shape 26"/>
          <p:cNvSpPr/>
          <p:nvPr/>
        </p:nvSpPr>
        <p:spPr>
          <a:xfrm>
            <a:off x="4786313" y="4121944"/>
            <a:ext cx="28575" cy="985838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4" name="Text 27"/>
          <p:cNvSpPr/>
          <p:nvPr/>
        </p:nvSpPr>
        <p:spPr>
          <a:xfrm>
            <a:off x="4893469" y="4238030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4893469" y="4430911"/>
            <a:ext cx="29107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広背筋の起始（胸腰筋膜、腰椎棘突起）の広がり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4893469" y="4623792"/>
            <a:ext cx="21379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広背筋の停止と大円筋との位置関係</a:t>
            </a:r>
            <a:endParaRPr lang="en-US" sz="942" dirty="0"/>
          </a:p>
        </p:txBody>
      </p:sp>
      <p:sp>
        <p:nvSpPr>
          <p:cNvPr id="37" name="Text 30"/>
          <p:cNvSpPr/>
          <p:nvPr/>
        </p:nvSpPr>
        <p:spPr>
          <a:xfrm>
            <a:off x="4893469" y="4816673"/>
            <a:ext cx="1882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肩甲骨下制に関わる筋肉の走行 </a:t>
            </a:r>
            <a:endParaRPr lang="en-US" sz="942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6195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ショルダープレス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483319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323728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8780" y="4618658"/>
            <a:ext cx="19172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正しいショルダープレスフォーム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328710" y="4811539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肩甲骨の安定と肩関節の保護が重要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483319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539643" y="2157413"/>
            <a:ext cx="11161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（前部・中部・後部）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上腕三頭筋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796818" y="2398849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（肘関節伸展）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僧帽筋上部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5796818" y="2640285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（肩甲骨の上方回旋）</a:t>
            </a:r>
            <a:endParaRPr lang="en-US" sz="942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081747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129213" y="3046028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5072063" y="3346066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153853" y="3346066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ローテーターカフ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6182581" y="3346066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（肩関節の安定）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72063" y="358750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153853" y="358750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前鋸筋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5539643" y="358750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（肩甲骨の安定）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72063" y="382893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153853" y="382893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大胸筋上部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5796818" y="3828938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（肩関節の屈曲補助）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72063" y="407037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153853" y="4070375"/>
            <a:ext cx="10773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腹直筋・脊柱起立筋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6231164" y="407037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（体幹の安定）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929188" y="4618992"/>
            <a:ext cx="3714750" cy="124290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7" name="Shape 31"/>
          <p:cNvSpPr/>
          <p:nvPr/>
        </p:nvSpPr>
        <p:spPr>
          <a:xfrm>
            <a:off x="4929188" y="4618992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8" name="Text 32"/>
          <p:cNvSpPr/>
          <p:nvPr/>
        </p:nvSpPr>
        <p:spPr>
          <a:xfrm>
            <a:off x="5036344" y="4740436"/>
            <a:ext cx="15353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ショルダープレスの特徴：</a:t>
            </a:r>
            <a:endParaRPr lang="en-US" sz="942" dirty="0"/>
          </a:p>
        </p:txBody>
      </p:sp>
      <p:sp>
        <p:nvSpPr>
          <p:cNvPr id="39" name="Text 33"/>
          <p:cNvSpPr/>
          <p:nvPr/>
        </p:nvSpPr>
        <p:spPr>
          <a:xfrm>
            <a:off x="5036344" y="494615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上半身の</a:t>
            </a:r>
            <a:endParaRPr lang="en-US" sz="942" dirty="0"/>
          </a:p>
        </p:txBody>
      </p:sp>
      <p:sp>
        <p:nvSpPr>
          <p:cNvPr id="40" name="Text 34"/>
          <p:cNvSpPr/>
          <p:nvPr/>
        </p:nvSpPr>
        <p:spPr>
          <a:xfrm>
            <a:off x="5550722" y="4946154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垂直押し動作</a:t>
            </a:r>
            <a:endParaRPr lang="en-US" sz="942" dirty="0"/>
          </a:p>
        </p:txBody>
      </p:sp>
      <p:sp>
        <p:nvSpPr>
          <p:cNvPr id="41" name="Text 35"/>
          <p:cNvSpPr/>
          <p:nvPr/>
        </p:nvSpPr>
        <p:spPr>
          <a:xfrm>
            <a:off x="6322275" y="4961177"/>
            <a:ext cx="20438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の代表的種目。三角筋を主動筋とし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5036344" y="5111531"/>
            <a:ext cx="15417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ローテーターカフとの協調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6578110" y="5111531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が重要。肩甲骨の安定性と肩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5036344" y="5178766"/>
            <a:ext cx="347063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関節の可動域のバランスが求められる。肩関節インピンジメ</a:t>
            </a:r>
            <a:endParaRPr lang="en-US" sz="942" dirty="0"/>
          </a:p>
        </p:txBody>
      </p:sp>
      <p:sp>
        <p:nvSpPr>
          <p:cNvPr id="46" name="Text 40"/>
          <p:cNvSpPr/>
          <p:nvPr/>
        </p:nvSpPr>
        <p:spPr>
          <a:xfrm>
            <a:off x="5036344" y="5357589"/>
            <a:ext cx="3469323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ントを避けるため、適切な肩甲骨の位置取りが必須。 </a:t>
            </a:r>
            <a:endParaRPr lang="en-US" sz="942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ショルダープレス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000250"/>
            <a:ext cx="2143125" cy="10715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0407" y="4116586"/>
            <a:ext cx="21782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ショルダープレス動作中の関節の動き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96500" y="4309467"/>
            <a:ext cx="30861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上昇局面では肩関節の屈曲と肘関節の伸展が主要動作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45077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86350" y="11358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53590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22056" y="150018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64906" y="1759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46697" y="175914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723120" y="1759148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屈曲・外転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286081" y="1759148"/>
            <a:ext cx="19725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（三角筋前部・中部の求心性収縮）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64906" y="19520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46697" y="19520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689662" y="1952030"/>
            <a:ext cx="25640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伸展・内転（三角筋前部・中部の遠心性収縮）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4964906" y="2144911"/>
            <a:ext cx="27782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ローテーターカフによる肩関節の安定化が重要 </a:t>
            </a:r>
            <a:endParaRPr lang="en-US" sz="942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471738"/>
            <a:ext cx="142875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22056" y="2436019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肘関節 </a:t>
            </a:r>
            <a:endParaRPr lang="en-US" sz="1046" dirty="0"/>
          </a:p>
        </p:txBody>
      </p:sp>
      <p:sp>
        <p:nvSpPr>
          <p:cNvPr id="24" name="Text 17"/>
          <p:cNvSpPr/>
          <p:nvPr/>
        </p:nvSpPr>
        <p:spPr>
          <a:xfrm>
            <a:off x="4964906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5046697" y="269498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723120" y="2694980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980323" y="2694980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（上腕三頭筋の求心性収縮）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64906" y="288786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46697" y="288786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689662" y="2887861"/>
            <a:ext cx="19622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屈曲（上腕三頭筋の遠心性収縮）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64906" y="3080742"/>
            <a:ext cx="22677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肘関節の軌道が肩関節の安定性に影響 </a:t>
            </a:r>
            <a:endParaRPr lang="en-US" sz="942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3407569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022056" y="3371850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 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4964906" y="363081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5" name="Text 27"/>
          <p:cNvSpPr/>
          <p:nvPr/>
        </p:nvSpPr>
        <p:spPr>
          <a:xfrm>
            <a:off x="5046697" y="363081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5723120" y="3630811"/>
            <a:ext cx="8201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上方回旋・外転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6543256" y="3630811"/>
            <a:ext cx="1715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（前鋸筋・僧帽筋上部の活動）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4964906" y="38236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046697" y="382369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689662" y="3823692"/>
            <a:ext cx="26926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下方回旋・内転（前鋸筋・僧帽筋の遠心性収縮）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4964906" y="4016573"/>
            <a:ext cx="37007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肩甲上腕リズムの維持が重要（肩甲骨：上腕骨＝1：2の動き） 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4822031" y="4307681"/>
            <a:ext cx="3964781" cy="105013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3" name="Shape 35"/>
          <p:cNvSpPr/>
          <p:nvPr/>
        </p:nvSpPr>
        <p:spPr>
          <a:xfrm>
            <a:off x="4822031" y="4307681"/>
            <a:ext cx="28575" cy="105013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4" name="Text 36"/>
          <p:cNvSpPr/>
          <p:nvPr/>
        </p:nvSpPr>
        <p:spPr>
          <a:xfrm>
            <a:off x="4907756" y="4402336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重要ポイント：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907756" y="459521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4989547" y="4595217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三角筋とローテーターカフの協調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6918387" y="4595217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が肩関節の安定に必須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4907756" y="4814888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肩甲骨の適切な位置取りが肩関節の安全な可動域を確保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4907756" y="5043488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胸椎の過度な伸展を避け、体幹の安定性を維持</a:t>
            </a:r>
            <a:endParaRPr lang="en-US" sz="942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ショルダープレス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64469"/>
            <a:ext cx="3214688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8282" y="4045148"/>
            <a:ext cx="23068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ショルダープレス動作における主要筋群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44408" y="4238030"/>
            <a:ext cx="21546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三角筋・僧帽筋上部・ローテーターカフ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71563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64906" y="1028700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428750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86338" y="1393031"/>
            <a:ext cx="123260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三角筋（Deltoid）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29188" y="16519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10978" y="16519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396768" y="1651992"/>
            <a:ext cx="30238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前部（鎖骨外側1/3）、中部（肩峰）、後部（肩甲棘）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29188" y="18805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10978" y="18805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396768" y="1880592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上腕骨三角筋粗面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929188" y="210919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010978" y="210919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396768" y="2109192"/>
            <a:ext cx="29575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肩関節の屈曲（前部）、外転（中部）、伸展（後部）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2471738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86338" y="2436019"/>
            <a:ext cx="2307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ローテーターカフ（Rotator Cuff）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4929188" y="26949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10978" y="2694980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構成筋：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525356" y="2694980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棘上筋、棘下筋、小円筋、肩甲下筋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9188" y="29235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10978" y="29235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396768" y="2923580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肩甲骨の各部位（棘上窩、棘下窩など）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4929188" y="31521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10978" y="31521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396768" y="3152180"/>
            <a:ext cx="1201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上腕骨大結節・小結節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4929188" y="33807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010978" y="33807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5396768" y="3380780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肩関節の安定化、上腕骨頭の求心位保持</a:t>
            </a:r>
            <a:endParaRPr lang="en-US" sz="942" dirty="0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3743325"/>
            <a:ext cx="142875" cy="142875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4986338" y="3707606"/>
            <a:ext cx="21509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僧帽筋上部（Upper Trapezius） 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4929188" y="39665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010978" y="39665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396768" y="3966567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後頭骨外後頭隆起、項靭帯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29188" y="41951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5010978" y="41951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396768" y="4195167"/>
            <a:ext cx="16094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鎖骨外側1/3、肩峰、肩甲棘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929188" y="442376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5010978" y="442376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5396768" y="4423767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肩甲骨の挙上、上方回旋</a:t>
            </a:r>
            <a:endParaRPr lang="en-US" sz="942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048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ショルダープレス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51731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2332992"/>
            <a:ext cx="3964781" cy="2000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6114" y="4449328"/>
            <a:ext cx="23068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ショルダープレスにおける筋活動の比較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182263" y="4642210"/>
            <a:ext cx="2314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三角筋とローテーターカフの協調が重要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51731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22056" y="1135856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822031" y="1500188"/>
            <a:ext cx="3964781" cy="132293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822031" y="1500188"/>
            <a:ext cx="28575" cy="152865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643063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111353" y="1607344"/>
            <a:ext cx="2143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三角筋とローテーターカフの協調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4929188" y="1911679"/>
            <a:ext cx="3725187" cy="2899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 err="1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三角筋が主動筋として働く一方、ローテーターカフは肩関節の安定性を確保する重要な役割を担います</a:t>
            </a: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957055" y="2059259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30421" y="2204235"/>
            <a:ext cx="3729121" cy="4349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特に上腕骨頭が関節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窩から逸脱しないよう、棘上筋・棘下筋・小円筋・肩甲下筋が協調</a:t>
            </a:r>
            <a:r>
              <a:rPr lang="en-US" altLang="ja-JP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して働きます。この協調性が失われると、インピンジメント症候群などの肩関節障害のリスクが高まります。 </a:t>
            </a:r>
            <a:endParaRPr lang="en-US" altLang="ja-JP" sz="942" dirty="0"/>
          </a:p>
        </p:txBody>
      </p:sp>
      <p:sp>
        <p:nvSpPr>
          <p:cNvPr id="19" name="Text 13"/>
          <p:cNvSpPr/>
          <p:nvPr/>
        </p:nvSpPr>
        <p:spPr>
          <a:xfrm>
            <a:off x="4929188" y="2436699"/>
            <a:ext cx="3725214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929188" y="2642416"/>
            <a:ext cx="3704648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4822031" y="3171713"/>
            <a:ext cx="3964781" cy="132293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2" name="Shape 16"/>
          <p:cNvSpPr/>
          <p:nvPr/>
        </p:nvSpPr>
        <p:spPr>
          <a:xfrm>
            <a:off x="4822031" y="3171713"/>
            <a:ext cx="28575" cy="132293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3273492"/>
            <a:ext cx="12501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111353" y="3237774"/>
            <a:ext cx="2000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肩甲骨の位置と肩関節の可動域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4908640" y="3476167"/>
            <a:ext cx="20484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肩甲骨が適切に位置し動くことで、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4939462" y="3665967"/>
            <a:ext cx="3720080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 err="1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肩関節の安全な可動域が確保されます</a:t>
            </a: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4940133" y="3851018"/>
            <a:ext cx="276518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肩甲骨の上方回旋と外転が不十分だと、肩峰と上腕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929188" y="3938735"/>
            <a:ext cx="3723959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骨大結節の間で軟部組織が圧迫されるリスクが高まります。前鋸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4929188" y="4123904"/>
            <a:ext cx="3716229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筋と僧帽筋の適切な活動が、肩甲骨の動きを最適化します。 </a:t>
            </a:r>
            <a:endParaRPr lang="en-US" sz="942" dirty="0"/>
          </a:p>
        </p:txBody>
      </p:sp>
      <p:sp>
        <p:nvSpPr>
          <p:cNvPr id="30" name="Shape 23"/>
          <p:cNvSpPr/>
          <p:nvPr/>
        </p:nvSpPr>
        <p:spPr>
          <a:xfrm>
            <a:off x="4822031" y="4780397"/>
            <a:ext cx="3964781" cy="1242901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1" name="Shape 24"/>
          <p:cNvSpPr/>
          <p:nvPr/>
        </p:nvSpPr>
        <p:spPr>
          <a:xfrm>
            <a:off x="4822031" y="4780397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2" name="Text 25"/>
          <p:cNvSpPr/>
          <p:nvPr/>
        </p:nvSpPr>
        <p:spPr>
          <a:xfrm>
            <a:off x="4929188" y="4901840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4929188" y="5107558"/>
            <a:ext cx="3211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ローテーターカフ（特に棘上筋・棘下筋）の走行と厚み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4929188" y="5313276"/>
            <a:ext cx="33839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三角筋の三つの部位（前部・中部・後部）の走行方向の違い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4929188" y="5518993"/>
            <a:ext cx="2396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肩甲骨と胸郭の接合部における筋肉配置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4929188" y="5724711"/>
            <a:ext cx="28952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肩峰下スペースの構造と上腕二頭筋長頭腱の走行 </a:t>
            </a:r>
            <a:endParaRPr lang="en-US" sz="942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" y="142875"/>
            <a:ext cx="8858250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250031" y="250031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演習ワークシート紹介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42875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46609"/>
            <a:ext cx="3214688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7825" y="4063008"/>
            <a:ext cx="16677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演習ワークシートのサンプル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987233" y="4255889"/>
            <a:ext cx="2668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各種目ごとに主働筋・関節動作・起始停止を記入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43438" y="885825"/>
            <a:ext cx="4357688" cy="4114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94417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6338" y="1051554"/>
            <a:ext cx="2057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ワークシートの目的と構成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786313" y="1438740"/>
            <a:ext cx="4071938" cy="750094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786313" y="1438740"/>
            <a:ext cx="28575" cy="750094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4" name="Text 9"/>
          <p:cNvSpPr/>
          <p:nvPr/>
        </p:nvSpPr>
        <p:spPr>
          <a:xfrm>
            <a:off x="4872038" y="1533395"/>
            <a:ext cx="26926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このワークシートは、セミナーで学んだ知識を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7564673" y="1533395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実践的に整理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8336226" y="153339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し、解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4872038" y="1726276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剖実習での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515003" y="1726276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「確かめたいポイント」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6929493" y="1741299"/>
            <a:ext cx="180337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を明確にするためのツールです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</a:t>
            </a:r>
            <a:endParaRPr lang="en-US" sz="942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2354563"/>
            <a:ext cx="107156" cy="14287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950619" y="2318845"/>
            <a:ext cx="1285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ワークシートの構成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4929188" y="259923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5010978" y="2599237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主働筋／補助筋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911118" y="2599237"/>
            <a:ext cx="16652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：各種目で主に使われる筋肉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4929188" y="279211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10978" y="2792118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関節動作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525356" y="2792118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：動作中の関節の動き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4929188" y="298499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10978" y="2984999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起始・停止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573939" y="2984999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：主要筋の起始点と停止点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4929188" y="31778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10978" y="3177880"/>
            <a:ext cx="15353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フォームの違いによる変化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6546326" y="3177880"/>
            <a:ext cx="2186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：姿勢変化で筋の関与がどう変わるか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4929188" y="337076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36" name="Text 30"/>
          <p:cNvSpPr/>
          <p:nvPr/>
        </p:nvSpPr>
        <p:spPr>
          <a:xfrm>
            <a:off x="5010978" y="3370762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実習で確かめたいポイント</a:t>
            </a:r>
            <a:endParaRPr lang="en-US" sz="942" dirty="0"/>
          </a:p>
        </p:txBody>
      </p:sp>
      <p:sp>
        <p:nvSpPr>
          <p:cNvPr id="37" name="Text 31"/>
          <p:cNvSpPr/>
          <p:nvPr/>
        </p:nvSpPr>
        <p:spPr>
          <a:xfrm>
            <a:off x="6554056" y="3370762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：解剖実習で注目したい構造 </a:t>
            </a:r>
            <a:endParaRPr lang="en-US" sz="942" dirty="0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3720443"/>
            <a:ext cx="107156" cy="142875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4950619" y="3684724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活用方法 </a:t>
            </a:r>
            <a:endParaRPr lang="en-US" sz="1046" dirty="0"/>
          </a:p>
        </p:txBody>
      </p:sp>
      <p:sp>
        <p:nvSpPr>
          <p:cNvPr id="40" name="Text 33"/>
          <p:cNvSpPr/>
          <p:nvPr/>
        </p:nvSpPr>
        <p:spPr>
          <a:xfrm>
            <a:off x="4929188" y="3965116"/>
            <a:ext cx="853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セミナー中に</a:t>
            </a:r>
            <a:endParaRPr lang="en-US" sz="942" dirty="0"/>
          </a:p>
        </p:txBody>
      </p:sp>
      <p:sp>
        <p:nvSpPr>
          <p:cNvPr id="41" name="Text 34"/>
          <p:cNvSpPr/>
          <p:nvPr/>
        </p:nvSpPr>
        <p:spPr>
          <a:xfrm>
            <a:off x="5782503" y="3965116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講義内容をメモ</a:t>
            </a:r>
            <a:endParaRPr lang="en-US" sz="942" dirty="0"/>
          </a:p>
        </p:txBody>
      </p:sp>
      <p:sp>
        <p:nvSpPr>
          <p:cNvPr id="42" name="Text 35"/>
          <p:cNvSpPr/>
          <p:nvPr/>
        </p:nvSpPr>
        <p:spPr>
          <a:xfrm>
            <a:off x="6682643" y="3965116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しながら記入</a:t>
            </a:r>
            <a:endParaRPr lang="en-US" sz="942" dirty="0"/>
          </a:p>
        </p:txBody>
      </p:sp>
      <p:sp>
        <p:nvSpPr>
          <p:cNvPr id="43" name="Text 36"/>
          <p:cNvSpPr/>
          <p:nvPr/>
        </p:nvSpPr>
        <p:spPr>
          <a:xfrm>
            <a:off x="4929188" y="4157997"/>
            <a:ext cx="7234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種目ごとの</a:t>
            </a:r>
            <a:endParaRPr lang="en-US" sz="942" dirty="0"/>
          </a:p>
        </p:txBody>
      </p:sp>
      <p:sp>
        <p:nvSpPr>
          <p:cNvPr id="44" name="Text 37"/>
          <p:cNvSpPr/>
          <p:nvPr/>
        </p:nvSpPr>
        <p:spPr>
          <a:xfrm>
            <a:off x="5652632" y="4157997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「仮説」を立てる</a:t>
            </a:r>
            <a:endParaRPr lang="en-US" sz="942" dirty="0"/>
          </a:p>
        </p:txBody>
      </p:sp>
      <p:sp>
        <p:nvSpPr>
          <p:cNvPr id="45" name="Text 38"/>
          <p:cNvSpPr/>
          <p:nvPr/>
        </p:nvSpPr>
        <p:spPr>
          <a:xfrm>
            <a:off x="4929188" y="4350879"/>
            <a:ext cx="853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解剖実習前に</a:t>
            </a:r>
            <a:endParaRPr lang="en-US" sz="942" dirty="0"/>
          </a:p>
        </p:txBody>
      </p:sp>
      <p:sp>
        <p:nvSpPr>
          <p:cNvPr id="46" name="Text 39"/>
          <p:cNvSpPr/>
          <p:nvPr/>
        </p:nvSpPr>
        <p:spPr>
          <a:xfrm>
            <a:off x="5782503" y="4350879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確認したいポイントを整理</a:t>
            </a:r>
            <a:endParaRPr lang="en-US" sz="942" dirty="0"/>
          </a:p>
        </p:txBody>
      </p:sp>
      <p:sp>
        <p:nvSpPr>
          <p:cNvPr id="47" name="Text 40"/>
          <p:cNvSpPr/>
          <p:nvPr/>
        </p:nvSpPr>
        <p:spPr>
          <a:xfrm>
            <a:off x="4929188" y="4543760"/>
            <a:ext cx="596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実習後に</a:t>
            </a:r>
            <a:endParaRPr lang="en-US" sz="942" dirty="0"/>
          </a:p>
        </p:txBody>
      </p:sp>
      <p:sp>
        <p:nvSpPr>
          <p:cNvPr id="48" name="Text 41"/>
          <p:cNvSpPr/>
          <p:nvPr/>
        </p:nvSpPr>
        <p:spPr>
          <a:xfrm>
            <a:off x="5525328" y="4543760"/>
            <a:ext cx="1539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「答え合わせ」として活用</a:t>
            </a:r>
            <a:endParaRPr lang="en-US" sz="94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9524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演習ワークシート（サンプル）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642368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Text 3"/>
          <p:cNvSpPr/>
          <p:nvPr/>
        </p:nvSpPr>
        <p:spPr>
          <a:xfrm>
            <a:off x="500063" y="1457325"/>
            <a:ext cx="37147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スクワット - 記入例 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1978819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5806" y="1943100"/>
            <a:ext cx="1000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主働筋／補助筋 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500062" y="2228850"/>
            <a:ext cx="3794535" cy="1001464"/>
          </a:xfrm>
          <a:prstGeom prst="rect">
            <a:avLst/>
          </a:prstGeom>
          <a:solidFill>
            <a:srgbClr val="F8F9FA"/>
          </a:solidFill>
          <a:ln w="99">
            <a:solidFill>
              <a:srgbClr val="E5E7E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71500" y="2368005"/>
            <a:ext cx="3794535" cy="2899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【主働筋】大腿四頭筋（大腿直筋、内側広筋、外側広筋、中間広筋）、大殿筋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71499" y="2862644"/>
            <a:ext cx="3643313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【補助筋】ハムストリングス、内転筋群、下腿三頭筋、脊柱起立筋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394621"/>
            <a:ext cx="160734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7947" y="3358902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関節動作 </a:t>
            </a:r>
            <a:endParaRPr lang="en-US" sz="1046" dirty="0"/>
          </a:p>
        </p:txBody>
      </p:sp>
      <p:sp>
        <p:nvSpPr>
          <p:cNvPr id="14" name="Shape 9"/>
          <p:cNvSpPr/>
          <p:nvPr/>
        </p:nvSpPr>
        <p:spPr>
          <a:xfrm>
            <a:off x="500063" y="3644652"/>
            <a:ext cx="3714750" cy="790389"/>
          </a:xfrm>
          <a:prstGeom prst="rect">
            <a:avLst/>
          </a:prstGeom>
          <a:solidFill>
            <a:srgbClr val="F8F9FA"/>
          </a:solidFill>
          <a:ln w="99">
            <a:solidFill>
              <a:srgbClr val="E5E7E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" name="Text 10"/>
          <p:cNvSpPr/>
          <p:nvPr/>
        </p:nvSpPr>
        <p:spPr>
          <a:xfrm>
            <a:off x="571500" y="3751808"/>
            <a:ext cx="25717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【股関節】下降局面：屈曲、上昇局面：伸展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71500" y="3962884"/>
            <a:ext cx="25717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【膝関節】下降局面：屈曲、上昇局面：伸展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71500" y="4173959"/>
            <a:ext cx="25717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【足関節】下降局面：背屈、上昇局面：底屈 </a:t>
            </a:r>
            <a:endParaRPr lang="en-US" sz="942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3" y="4599347"/>
            <a:ext cx="89297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6509" y="4563628"/>
            <a:ext cx="6255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起始・停止 </a:t>
            </a:r>
            <a:endParaRPr lang="en-US" sz="1046" dirty="0"/>
          </a:p>
        </p:txBody>
      </p:sp>
      <p:sp>
        <p:nvSpPr>
          <p:cNvPr id="20" name="Shape 14"/>
          <p:cNvSpPr/>
          <p:nvPr/>
        </p:nvSpPr>
        <p:spPr>
          <a:xfrm>
            <a:off x="500063" y="4849378"/>
            <a:ext cx="3714750" cy="1212540"/>
          </a:xfrm>
          <a:prstGeom prst="rect">
            <a:avLst/>
          </a:prstGeom>
          <a:solidFill>
            <a:srgbClr val="F8F9FA"/>
          </a:solidFill>
          <a:ln w="99">
            <a:solidFill>
              <a:srgbClr val="E5E7E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Text 15"/>
          <p:cNvSpPr/>
          <p:nvPr/>
        </p:nvSpPr>
        <p:spPr>
          <a:xfrm>
            <a:off x="571500" y="4956535"/>
            <a:ext cx="3457687" cy="3539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【大腿四頭筋】起始：大腿直筋（AIIS、関節唇上部）、広筋群（大腿骨）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71500" y="5378686"/>
            <a:ext cx="16716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停止：膝蓋骨上縁、脛骨粗面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571500" y="5589761"/>
            <a:ext cx="28289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【大殿筋】起始：仙骨後面、腸骨後部、胸腰筋膜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571500" y="5800837"/>
            <a:ext cx="19288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停止：大腿骨殿筋粗面、腸脛靭帯 </a:t>
            </a:r>
            <a:endParaRPr lang="en-US" sz="942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3" y="6226225"/>
            <a:ext cx="107156" cy="14287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4369" y="6190506"/>
            <a:ext cx="1714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実習で確かめたいポイント </a:t>
            </a:r>
            <a:endParaRPr lang="en-US" sz="1046" dirty="0"/>
          </a:p>
        </p:txBody>
      </p:sp>
      <p:sp>
        <p:nvSpPr>
          <p:cNvPr id="27" name="Shape 20"/>
          <p:cNvSpPr/>
          <p:nvPr/>
        </p:nvSpPr>
        <p:spPr>
          <a:xfrm>
            <a:off x="500063" y="6476256"/>
            <a:ext cx="3714750" cy="790389"/>
          </a:xfrm>
          <a:prstGeom prst="rect">
            <a:avLst/>
          </a:prstGeom>
          <a:solidFill>
            <a:srgbClr val="F8F9FA"/>
          </a:solidFill>
          <a:ln w="99">
            <a:solidFill>
              <a:srgbClr val="E5E7E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8" name="Text 21"/>
          <p:cNvSpPr/>
          <p:nvPr/>
        </p:nvSpPr>
        <p:spPr>
          <a:xfrm>
            <a:off x="571500" y="6583412"/>
            <a:ext cx="26181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・ハムストリングスの内側と外側の筋の違い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71500" y="6794488"/>
            <a:ext cx="23288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・大腿四頭筋の各部位の走行方向の違い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71500" y="7005563"/>
            <a:ext cx="20716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980B9"/>
                </a:solidFill>
                <a:latin typeface="Comic Sans MS" pitchFamily="34" charset="0"/>
                <a:ea typeface="Comic Sans MS" pitchFamily="34" charset="-122"/>
                <a:cs typeface="Comic Sans MS" pitchFamily="34" charset="-120"/>
              </a:rPr>
              <a:t> ・大殿筋と中殿筋の位置関係と厚み </a:t>
            </a:r>
            <a:endParaRPr lang="en-US" sz="942" dirty="0"/>
          </a:p>
        </p:txBody>
      </p:sp>
      <p:sp>
        <p:nvSpPr>
          <p:cNvPr id="31" name="Shape 24"/>
          <p:cNvSpPr/>
          <p:nvPr/>
        </p:nvSpPr>
        <p:spPr>
          <a:xfrm>
            <a:off x="4714875" y="1243013"/>
            <a:ext cx="4143375" cy="636653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188" y="1500188"/>
            <a:ext cx="171450" cy="17145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172075" y="1457325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記入のポイント </a:t>
            </a:r>
            <a:endParaRPr lang="en-US" sz="1350" dirty="0"/>
          </a:p>
        </p:txBody>
      </p:sp>
      <p:sp>
        <p:nvSpPr>
          <p:cNvPr id="34" name="Shape 26"/>
          <p:cNvSpPr/>
          <p:nvPr/>
        </p:nvSpPr>
        <p:spPr>
          <a:xfrm>
            <a:off x="4929188" y="1857375"/>
            <a:ext cx="3714750" cy="199723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5" name="Shape 27"/>
          <p:cNvSpPr/>
          <p:nvPr/>
        </p:nvSpPr>
        <p:spPr>
          <a:xfrm>
            <a:off x="4929188" y="1857375"/>
            <a:ext cx="28575" cy="1997236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6" name="Text 28"/>
          <p:cNvSpPr/>
          <p:nvPr/>
        </p:nvSpPr>
        <p:spPr>
          <a:xfrm>
            <a:off x="5036344" y="1964531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フォームの違いによる変化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5036344" y="2250281"/>
            <a:ext cx="350043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スクワットのスタンス幅や足の向きによって、筋の関与が変化します。例えば：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179219" y="2681737"/>
            <a:ext cx="8975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ワイドスタンス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179219" y="2733154"/>
            <a:ext cx="334073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：内転筋群と内側ハムストリングスの活動が増加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179219" y="3091707"/>
            <a:ext cx="8911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ナロースタンス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179219" y="3144589"/>
            <a:ext cx="3334317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：大腿四頭筋（特に外側広筋）の活動が増加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5179219" y="355602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深いスクワット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6079359" y="3556025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：大殿筋と内転筋の活動が増加</a:t>
            </a:r>
            <a:endParaRPr lang="en-US" sz="942" dirty="0"/>
          </a:p>
        </p:txBody>
      </p:sp>
      <p:sp>
        <p:nvSpPr>
          <p:cNvPr id="44" name="Shape 36"/>
          <p:cNvSpPr/>
          <p:nvPr/>
        </p:nvSpPr>
        <p:spPr>
          <a:xfrm>
            <a:off x="4929188" y="3997486"/>
            <a:ext cx="3714750" cy="205438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5" name="Shape 37"/>
          <p:cNvSpPr/>
          <p:nvPr/>
        </p:nvSpPr>
        <p:spPr>
          <a:xfrm>
            <a:off x="4929188" y="3997486"/>
            <a:ext cx="28575" cy="2054386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6" name="Text 38"/>
          <p:cNvSpPr/>
          <p:nvPr/>
        </p:nvSpPr>
        <p:spPr>
          <a:xfrm>
            <a:off x="5036344" y="4104642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仮説を立てる</a:t>
            </a:r>
            <a:endParaRPr lang="en-US" sz="1046" dirty="0"/>
          </a:p>
        </p:txBody>
      </p:sp>
      <p:sp>
        <p:nvSpPr>
          <p:cNvPr id="47" name="Text 39"/>
          <p:cNvSpPr/>
          <p:nvPr/>
        </p:nvSpPr>
        <p:spPr>
          <a:xfrm>
            <a:off x="5036344" y="4390392"/>
            <a:ext cx="350043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解剖学的知識から「こうなるはず」という仮説を立てることが重要です。例えば：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5179219" y="4858978"/>
            <a:ext cx="335756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「足を外向きにすると内側広筋の活動が高まるのでは？」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5179219" y="5064696"/>
            <a:ext cx="335756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「膝が前に出るフォームでは大腿直筋の活動が増すのでは？」</a:t>
            </a:r>
            <a:endParaRPr lang="en-US" sz="942" dirty="0"/>
          </a:p>
        </p:txBody>
      </p:sp>
      <p:sp>
        <p:nvSpPr>
          <p:cNvPr id="50" name="Text 42"/>
          <p:cNvSpPr/>
          <p:nvPr/>
        </p:nvSpPr>
        <p:spPr>
          <a:xfrm>
            <a:off x="5036344" y="5533281"/>
            <a:ext cx="350043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これらの仮説を解剖実習で確認することで、理解が深まります。</a:t>
            </a:r>
            <a:endParaRPr lang="en-US" sz="942" dirty="0"/>
          </a:p>
        </p:txBody>
      </p:sp>
      <p:sp>
        <p:nvSpPr>
          <p:cNvPr id="51" name="Shape 43"/>
          <p:cNvSpPr/>
          <p:nvPr/>
        </p:nvSpPr>
        <p:spPr>
          <a:xfrm>
            <a:off x="4929188" y="6337622"/>
            <a:ext cx="3714750" cy="828675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52" name="Text 44"/>
          <p:cNvSpPr/>
          <p:nvPr/>
        </p:nvSpPr>
        <p:spPr>
          <a:xfrm>
            <a:off x="5000625" y="6416204"/>
            <a:ext cx="125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ワークシートの活用法：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5000625" y="6587654"/>
            <a:ext cx="3535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セミナー中に記入し、解剖実習前に再確認することで、実習での「見</a:t>
            </a:r>
            <a:endParaRPr lang="en-US" sz="837" dirty="0"/>
          </a:p>
        </p:txBody>
      </p:sp>
      <p:sp>
        <p:nvSpPr>
          <p:cNvPr id="54" name="Text 46"/>
          <p:cNvSpPr/>
          <p:nvPr/>
        </p:nvSpPr>
        <p:spPr>
          <a:xfrm>
            <a:off x="5000625" y="6759104"/>
            <a:ext cx="35238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るべきポイント」が明確になります。実習後に再度見直すことで、理</a:t>
            </a:r>
            <a:endParaRPr lang="en-US" sz="837" dirty="0"/>
          </a:p>
        </p:txBody>
      </p:sp>
      <p:sp>
        <p:nvSpPr>
          <p:cNvPr id="55" name="Text 47"/>
          <p:cNvSpPr/>
          <p:nvPr/>
        </p:nvSpPr>
        <p:spPr>
          <a:xfrm>
            <a:off x="5000625" y="6930554"/>
            <a:ext cx="17030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論と実践の統合が促進されます。 </a:t>
            </a:r>
            <a:endParaRPr lang="en-US" sz="837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733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まとめ・次回への期待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24462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85" y="1498402"/>
            <a:ext cx="176808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0993" y="1468041"/>
            <a:ext cx="17696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運動解剖学の理解度向上 </a:t>
            </a:r>
            <a:endParaRPr lang="en-US" sz="12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1835944"/>
            <a:ext cx="3714750" cy="21431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4121944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解剖学的知識の理解度と実践への応用性の向上 </a:t>
            </a:r>
            <a:endParaRPr lang="en-US" sz="837" dirty="0"/>
          </a:p>
        </p:txBody>
      </p:sp>
      <p:sp>
        <p:nvSpPr>
          <p:cNvPr id="10" name="Shape 5"/>
          <p:cNvSpPr/>
          <p:nvPr/>
        </p:nvSpPr>
        <p:spPr>
          <a:xfrm>
            <a:off x="4714875" y="1243013"/>
            <a:ext cx="4143375" cy="524462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50018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172075" y="1457325"/>
            <a:ext cx="2057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セミナーの学びのポイント 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1893094"/>
            <a:ext cx="71438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57775" y="1857375"/>
            <a:ext cx="1285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構造と機能の関連性 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507206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筋肉の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5457853" y="2157413"/>
            <a:ext cx="5629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起始・停止</a:t>
            </a:r>
            <a:endParaRPr lang="en-US" sz="942" dirty="0"/>
          </a:p>
        </p:txBody>
      </p:sp>
      <p:sp>
        <p:nvSpPr>
          <p:cNvPr id="17" name="Text 10"/>
          <p:cNvSpPr/>
          <p:nvPr/>
        </p:nvSpPr>
        <p:spPr>
          <a:xfrm>
            <a:off x="6020814" y="2157413"/>
            <a:ext cx="1286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</a:t>
            </a:r>
            <a:endParaRPr lang="en-US" sz="942" dirty="0"/>
          </a:p>
        </p:txBody>
      </p:sp>
      <p:sp>
        <p:nvSpPr>
          <p:cNvPr id="18" name="Text 11"/>
          <p:cNvSpPr/>
          <p:nvPr/>
        </p:nvSpPr>
        <p:spPr>
          <a:xfrm>
            <a:off x="6149429" y="2157413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走行方向</a:t>
            </a:r>
            <a:endParaRPr lang="en-US" sz="942" dirty="0"/>
          </a:p>
        </p:txBody>
      </p:sp>
      <p:sp>
        <p:nvSpPr>
          <p:cNvPr id="19" name="Text 12"/>
          <p:cNvSpPr/>
          <p:nvPr/>
        </p:nvSpPr>
        <p:spPr>
          <a:xfrm>
            <a:off x="6663807" y="2157413"/>
            <a:ext cx="19262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が、その機能と効果的な活用方法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5072063" y="2363130"/>
            <a:ext cx="345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を決定します。例えば、広背筋の扇状構造や大殿筋の走行方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5072063" y="2568848"/>
            <a:ext cx="31992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向が、それぞれの種目での効果的な活用に直結します。 </a:t>
            </a:r>
            <a:endParaRPr lang="en-US" sz="942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188" y="2903153"/>
            <a:ext cx="71438" cy="14287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57775" y="2867434"/>
            <a:ext cx="1428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関節の動きと筋の関与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5072063" y="3167472"/>
            <a:ext cx="26489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関節の動き（屈曲・伸展・回旋など）に対して、</a:t>
            </a:r>
            <a:endParaRPr lang="en-US" sz="942" dirty="0"/>
          </a:p>
        </p:txBody>
      </p:sp>
      <p:sp>
        <p:nvSpPr>
          <p:cNvPr id="25" name="Text 17"/>
          <p:cNvSpPr/>
          <p:nvPr/>
        </p:nvSpPr>
        <p:spPr>
          <a:xfrm>
            <a:off x="7720971" y="3167472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どの筋肉がどの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5072063" y="3373189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ように関与するか</a:t>
            </a:r>
            <a:endParaRPr lang="en-US" sz="942" dirty="0"/>
          </a:p>
        </p:txBody>
      </p:sp>
      <p:sp>
        <p:nvSpPr>
          <p:cNvPr id="27" name="Text 19"/>
          <p:cNvSpPr/>
          <p:nvPr/>
        </p:nvSpPr>
        <p:spPr>
          <a:xfrm>
            <a:off x="6100790" y="3373189"/>
            <a:ext cx="24316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を理解することで、より効果的なエクササ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072063" y="3578907"/>
            <a:ext cx="16549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イズ指導が可能になります。 </a:t>
            </a:r>
            <a:endParaRPr lang="en-US" sz="942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88" y="3913212"/>
            <a:ext cx="71438" cy="14287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057775" y="3877494"/>
            <a:ext cx="21345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フォーム変化による筋活動の変化 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5072063" y="4177531"/>
            <a:ext cx="25691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スタンス幅、グリップ位置、関節角度などの</a:t>
            </a:r>
            <a:endParaRPr lang="en-US" sz="942" dirty="0"/>
          </a:p>
        </p:txBody>
      </p:sp>
      <p:sp>
        <p:nvSpPr>
          <p:cNvPr id="32" name="Text 23"/>
          <p:cNvSpPr/>
          <p:nvPr/>
        </p:nvSpPr>
        <p:spPr>
          <a:xfrm>
            <a:off x="7550303" y="4177531"/>
            <a:ext cx="8962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フォームの微調</a:t>
            </a:r>
            <a:endParaRPr lang="en-US" sz="942" dirty="0"/>
          </a:p>
        </p:txBody>
      </p:sp>
      <p:sp>
        <p:nvSpPr>
          <p:cNvPr id="33" name="Text 24"/>
          <p:cNvSpPr/>
          <p:nvPr/>
        </p:nvSpPr>
        <p:spPr>
          <a:xfrm>
            <a:off x="5072063" y="4383249"/>
            <a:ext cx="1286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整</a:t>
            </a:r>
            <a:endParaRPr lang="en-US" sz="942" dirty="0"/>
          </a:p>
        </p:txBody>
      </p:sp>
      <p:sp>
        <p:nvSpPr>
          <p:cNvPr id="34" name="Text 25"/>
          <p:cNvSpPr/>
          <p:nvPr/>
        </p:nvSpPr>
        <p:spPr>
          <a:xfrm>
            <a:off x="5200678" y="4383249"/>
            <a:ext cx="33342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が、筋活動パターンを大きく変化させることを理解し、目</a:t>
            </a:r>
            <a:endParaRPr lang="en-US" sz="942" dirty="0"/>
          </a:p>
        </p:txBody>
      </p:sp>
      <p:sp>
        <p:nvSpPr>
          <p:cNvPr id="35" name="Text 26"/>
          <p:cNvSpPr/>
          <p:nvPr/>
        </p:nvSpPr>
        <p:spPr>
          <a:xfrm>
            <a:off x="5072063" y="4588966"/>
            <a:ext cx="25563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的に応じたバリエーションを提供できます。 </a:t>
            </a:r>
            <a:endParaRPr lang="en-US" sz="942" dirty="0"/>
          </a:p>
        </p:txBody>
      </p:sp>
      <p:sp>
        <p:nvSpPr>
          <p:cNvPr id="36" name="Shape 27"/>
          <p:cNvSpPr/>
          <p:nvPr/>
        </p:nvSpPr>
        <p:spPr>
          <a:xfrm>
            <a:off x="4929188" y="5030428"/>
            <a:ext cx="3714750" cy="124290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7" name="Shape 28"/>
          <p:cNvSpPr/>
          <p:nvPr/>
        </p:nvSpPr>
        <p:spPr>
          <a:xfrm>
            <a:off x="4929188" y="5030428"/>
            <a:ext cx="28575" cy="124290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8" name="Text 29"/>
          <p:cNvSpPr/>
          <p:nvPr/>
        </p:nvSpPr>
        <p:spPr>
          <a:xfrm>
            <a:off x="5036344" y="5151872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次回の解剖実習では：</a:t>
            </a:r>
            <a:endParaRPr lang="en-US" sz="942" dirty="0"/>
          </a:p>
        </p:txBody>
      </p:sp>
      <p:sp>
        <p:nvSpPr>
          <p:cNvPr id="39" name="Text 30"/>
          <p:cNvSpPr/>
          <p:nvPr/>
        </p:nvSpPr>
        <p:spPr>
          <a:xfrm>
            <a:off x="5036344" y="5367863"/>
            <a:ext cx="33625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今回学んだ理論を実際の筋肉・骨・関節で確認し、「見える」</a:t>
            </a:r>
            <a:endParaRPr lang="en-US" sz="942" dirty="0"/>
          </a:p>
        </p:txBody>
      </p:sp>
      <p:sp>
        <p:nvSpPr>
          <p:cNvPr id="40" name="Text 31"/>
          <p:cNvSpPr/>
          <p:nvPr/>
        </p:nvSpPr>
        <p:spPr>
          <a:xfrm>
            <a:off x="5065947" y="5439743"/>
            <a:ext cx="3491201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知識に変換します。ワークシートの「確認したいポイント」</a:t>
            </a:r>
            <a:endParaRPr lang="en-US" sz="942" dirty="0"/>
          </a:p>
        </p:txBody>
      </p:sp>
      <p:sp>
        <p:nvSpPr>
          <p:cNvPr id="41" name="Text 32"/>
          <p:cNvSpPr/>
          <p:nvPr/>
        </p:nvSpPr>
        <p:spPr>
          <a:xfrm>
            <a:off x="5065786" y="5613341"/>
            <a:ext cx="345905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を持参し、積極的に触れて観察しましょう。解剖実習後は、</a:t>
            </a:r>
            <a:endParaRPr lang="en-US" sz="942" dirty="0"/>
          </a:p>
        </p:txBody>
      </p:sp>
      <p:sp>
        <p:nvSpPr>
          <p:cNvPr id="42" name="Text 33"/>
          <p:cNvSpPr/>
          <p:nvPr/>
        </p:nvSpPr>
        <p:spPr>
          <a:xfrm>
            <a:off x="5056393" y="5788777"/>
            <a:ext cx="3460338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トレーニング指導の質が飛躍的に向上します！ 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562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スクワット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220869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7838" y="4515799"/>
            <a:ext cx="1539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正しいスクワットフォーム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714472" y="4708680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股関節主導の下降動作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大腿四頭筋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796818" y="2157413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（膝関節伸展）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5539643" y="2398849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（股関節伸展）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ハムストリングス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6182581" y="2640285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（股関節伸展補助）</a:t>
            </a:r>
            <a:endParaRPr lang="en-US" sz="942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081747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129213" y="3046028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5072063" y="3331778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中殿筋・小殿筋（骨盤安定）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072063" y="3573214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下腿三頭筋（足関節安定）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5072063" y="3814651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脊柱起立筋（体幹安定）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72063" y="4056087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腹筋群（体幹安定）</a:t>
            </a:r>
            <a:endParaRPr lang="en-US" sz="942" dirty="0"/>
          </a:p>
        </p:txBody>
      </p:sp>
      <p:sp>
        <p:nvSpPr>
          <p:cNvPr id="28" name="Shape 22"/>
          <p:cNvSpPr/>
          <p:nvPr/>
        </p:nvSpPr>
        <p:spPr>
          <a:xfrm>
            <a:off x="4929188" y="4618992"/>
            <a:ext cx="3714750" cy="103718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9" name="Shape 23"/>
          <p:cNvSpPr/>
          <p:nvPr/>
        </p:nvSpPr>
        <p:spPr>
          <a:xfrm>
            <a:off x="4929188" y="4618992"/>
            <a:ext cx="28575" cy="103718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0" name="Text 24"/>
          <p:cNvSpPr/>
          <p:nvPr/>
        </p:nvSpPr>
        <p:spPr>
          <a:xfrm>
            <a:off x="5036344" y="4740436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スクワットの特徴：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036344" y="494615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下半身の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5550722" y="4946154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多関節運動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6193687" y="4946154"/>
            <a:ext cx="2186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の代表格。股関節、膝関節、足関節が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036344" y="4946154"/>
            <a:ext cx="347197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協調して動作し、日常生活動作（立ち座り）の基本パターン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5036344" y="5151872"/>
            <a:ext cx="3461621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を強化する。 </a:t>
            </a:r>
            <a:endParaRPr lang="en-US" sz="942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0055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解剖実習で確認したいポイント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171575"/>
            <a:ext cx="4179094" cy="56432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1393031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663" y="1350169"/>
            <a:ext cx="2057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部位別確認ポイントの分布 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1714500"/>
            <a:ext cx="3821906" cy="2143125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64344" y="4107656"/>
            <a:ext cx="3821906" cy="103718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Shape 5"/>
          <p:cNvSpPr/>
          <p:nvPr/>
        </p:nvSpPr>
        <p:spPr>
          <a:xfrm>
            <a:off x="464344" y="4107656"/>
            <a:ext cx="28575" cy="103718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1" name="Text 6"/>
          <p:cNvSpPr/>
          <p:nvPr/>
        </p:nvSpPr>
        <p:spPr>
          <a:xfrm>
            <a:off x="571500" y="422910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実習のポイント：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1600228" y="4229100"/>
            <a:ext cx="23480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各部位の筋肉を単独で見るのではなく、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3948261" y="4229100"/>
            <a:ext cx="1286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71500" y="4434818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連鎖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828703" y="4434818"/>
            <a:ext cx="32031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の観点から全身の繋がりを意識して観察しましょう。特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71500" y="4640535"/>
            <a:ext cx="35078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に、起始・停止の位置関係と筋線維の走行方向に注目すること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71500" y="4846253"/>
            <a:ext cx="26797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で、動作時の筋活動をより深く理解できます。 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4679156" y="1171575"/>
            <a:ext cx="4179094" cy="56432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1393031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100638" y="1350169"/>
            <a:ext cx="1885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確認したいポイント一覧 </a:t>
            </a:r>
            <a:endParaRPr lang="en-US" sz="13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1785938"/>
            <a:ext cx="89297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04197" y="1750219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下半身 </a:t>
            </a:r>
            <a:endParaRPr lang="en-US" sz="1046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25" y="2064544"/>
            <a:ext cx="128588" cy="128588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186363" y="2050256"/>
            <a:ext cx="34744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大腿四頭筋の各頭（内側広筋・外側広筋・中間広筋・大腿直筋）</a:t>
            </a:r>
            <a:endParaRPr lang="en-US" sz="942" dirty="0"/>
          </a:p>
        </p:txBody>
      </p:sp>
      <p:sp>
        <p:nvSpPr>
          <p:cNvPr id="25" name="Text 17"/>
          <p:cNvSpPr/>
          <p:nvPr/>
        </p:nvSpPr>
        <p:spPr>
          <a:xfrm>
            <a:off x="5186363" y="2255974"/>
            <a:ext cx="1286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5325252" y="2255974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起始の違い</a:t>
            </a:r>
            <a:endParaRPr lang="en-US" sz="942" dirty="0"/>
          </a:p>
        </p:txBody>
      </p:sp>
      <p:sp>
        <p:nvSpPr>
          <p:cNvPr id="27" name="Text 19"/>
          <p:cNvSpPr/>
          <p:nvPr/>
        </p:nvSpPr>
        <p:spPr>
          <a:xfrm>
            <a:off x="5947669" y="2255974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と膝関節への停止位置</a:t>
            </a:r>
            <a:endParaRPr lang="en-US" sz="942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2533129"/>
            <a:ext cx="128588" cy="12858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186363" y="2518842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ハムストリングスの</a:t>
            </a:r>
            <a:endParaRPr lang="en-US" sz="942" dirty="0"/>
          </a:p>
        </p:txBody>
      </p:sp>
      <p:sp>
        <p:nvSpPr>
          <p:cNvPr id="30" name="Text 21"/>
          <p:cNvSpPr/>
          <p:nvPr/>
        </p:nvSpPr>
        <p:spPr>
          <a:xfrm>
            <a:off x="6343678" y="2518842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内側と外側の筋の違い</a:t>
            </a:r>
            <a:endParaRPr lang="en-US" sz="942" dirty="0"/>
          </a:p>
        </p:txBody>
      </p:sp>
      <p:sp>
        <p:nvSpPr>
          <p:cNvPr id="31" name="Text 22"/>
          <p:cNvSpPr/>
          <p:nvPr/>
        </p:nvSpPr>
        <p:spPr>
          <a:xfrm>
            <a:off x="7629581" y="2518842"/>
            <a:ext cx="943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（半腱様筋・半膜</a:t>
            </a:r>
            <a:endParaRPr lang="en-US" sz="942" dirty="0"/>
          </a:p>
        </p:txBody>
      </p:sp>
      <p:sp>
        <p:nvSpPr>
          <p:cNvPr id="32" name="Text 23"/>
          <p:cNvSpPr/>
          <p:nvPr/>
        </p:nvSpPr>
        <p:spPr>
          <a:xfrm>
            <a:off x="5186363" y="2724559"/>
            <a:ext cx="12225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様筋 vs 大腿二頭筋）</a:t>
            </a:r>
            <a:endParaRPr lang="en-US" sz="942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25" y="3001714"/>
            <a:ext cx="128588" cy="128588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186363" y="2987427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大殿筋と中殿筋の</a:t>
            </a:r>
            <a:endParaRPr lang="en-US" sz="942" dirty="0"/>
          </a:p>
        </p:txBody>
      </p:sp>
      <p:sp>
        <p:nvSpPr>
          <p:cNvPr id="35" name="Text 25"/>
          <p:cNvSpPr/>
          <p:nvPr/>
        </p:nvSpPr>
        <p:spPr>
          <a:xfrm>
            <a:off x="6215090" y="2987427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筋線維の走行方向</a:t>
            </a:r>
            <a:endParaRPr lang="en-US" sz="942" dirty="0"/>
          </a:p>
        </p:txBody>
      </p:sp>
      <p:sp>
        <p:nvSpPr>
          <p:cNvPr id="36" name="Text 26"/>
          <p:cNvSpPr/>
          <p:nvPr/>
        </p:nvSpPr>
        <p:spPr>
          <a:xfrm>
            <a:off x="7243818" y="2987427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と大腿骨への付着位置</a:t>
            </a:r>
            <a:endParaRPr lang="en-US" sz="942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3414601"/>
            <a:ext cx="125016" cy="142875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039916" y="3378882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体幹 </a:t>
            </a:r>
            <a:endParaRPr lang="en-US" sz="1046" dirty="0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25" y="3693207"/>
            <a:ext cx="128588" cy="128588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5186363" y="3678920"/>
            <a:ext cx="16305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腹横筋・内腹斜筋・外腹斜筋の</a:t>
            </a:r>
            <a:endParaRPr lang="en-US" sz="942" dirty="0"/>
          </a:p>
        </p:txBody>
      </p:sp>
      <p:sp>
        <p:nvSpPr>
          <p:cNvPr id="41" name="Text 29"/>
          <p:cNvSpPr/>
          <p:nvPr/>
        </p:nvSpPr>
        <p:spPr>
          <a:xfrm>
            <a:off x="6888786" y="367892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筋線維の走行方向</a:t>
            </a:r>
            <a:endParaRPr lang="en-US" sz="942" dirty="0"/>
          </a:p>
        </p:txBody>
      </p:sp>
      <p:sp>
        <p:nvSpPr>
          <p:cNvPr id="42" name="Text 30"/>
          <p:cNvSpPr/>
          <p:nvPr/>
        </p:nvSpPr>
        <p:spPr>
          <a:xfrm>
            <a:off x="7896966" y="3678920"/>
            <a:ext cx="7702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と腹直筋鞘と</a:t>
            </a:r>
            <a:endParaRPr lang="en-US" sz="942" dirty="0"/>
          </a:p>
        </p:txBody>
      </p:sp>
      <p:sp>
        <p:nvSpPr>
          <p:cNvPr id="43" name="Text 31"/>
          <p:cNvSpPr/>
          <p:nvPr/>
        </p:nvSpPr>
        <p:spPr>
          <a:xfrm>
            <a:off x="5186363" y="388463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の関係</a:t>
            </a:r>
            <a:endParaRPr lang="en-US" sz="942" dirty="0"/>
          </a:p>
        </p:txBody>
      </p:sp>
      <p:pic>
        <p:nvPicPr>
          <p:cNvPr id="44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4161792"/>
            <a:ext cx="128588" cy="128588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5186363" y="4147505"/>
            <a:ext cx="22734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脊柱起立筋群（最長筋・腸肋筋・棘筋）の</a:t>
            </a:r>
            <a:endParaRPr lang="en-US" sz="942" dirty="0"/>
          </a:p>
        </p:txBody>
      </p:sp>
      <p:sp>
        <p:nvSpPr>
          <p:cNvPr id="46" name="Text 33"/>
          <p:cNvSpPr/>
          <p:nvPr/>
        </p:nvSpPr>
        <p:spPr>
          <a:xfrm>
            <a:off x="7459805" y="414750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層構造</a:t>
            </a:r>
            <a:endParaRPr lang="en-US" sz="942" dirty="0"/>
          </a:p>
        </p:txBody>
      </p:sp>
      <p:sp>
        <p:nvSpPr>
          <p:cNvPr id="47" name="Text 34"/>
          <p:cNvSpPr/>
          <p:nvPr/>
        </p:nvSpPr>
        <p:spPr>
          <a:xfrm>
            <a:off x="7845596" y="4147505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と脊柱への付</a:t>
            </a:r>
            <a:endParaRPr lang="en-US" sz="942" dirty="0"/>
          </a:p>
        </p:txBody>
      </p:sp>
      <p:sp>
        <p:nvSpPr>
          <p:cNvPr id="48" name="Text 35"/>
          <p:cNvSpPr/>
          <p:nvPr/>
        </p:nvSpPr>
        <p:spPr>
          <a:xfrm>
            <a:off x="5186363" y="435322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着様式</a:t>
            </a:r>
            <a:endParaRPr lang="en-US" sz="942" dirty="0"/>
          </a:p>
        </p:txBody>
      </p:sp>
      <p:pic>
        <p:nvPicPr>
          <p:cNvPr id="49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4780397"/>
            <a:ext cx="142875" cy="142875"/>
          </a:xfrm>
          <a:prstGeom prst="rect">
            <a:avLst/>
          </a:prstGeom>
        </p:spPr>
      </p:pic>
      <p:sp>
        <p:nvSpPr>
          <p:cNvPr id="50" name="Text 36"/>
          <p:cNvSpPr/>
          <p:nvPr/>
        </p:nvSpPr>
        <p:spPr>
          <a:xfrm>
            <a:off x="5057775" y="474467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上半身 </a:t>
            </a:r>
            <a:endParaRPr lang="en-US" sz="1046" dirty="0"/>
          </a:p>
        </p:txBody>
      </p:sp>
      <p:pic>
        <p:nvPicPr>
          <p:cNvPr id="51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25" y="5059003"/>
            <a:ext cx="128588" cy="128588"/>
          </a:xfrm>
          <a:prstGeom prst="rect">
            <a:avLst/>
          </a:prstGeom>
        </p:spPr>
      </p:pic>
      <p:sp>
        <p:nvSpPr>
          <p:cNvPr id="52" name="Text 37"/>
          <p:cNvSpPr/>
          <p:nvPr/>
        </p:nvSpPr>
        <p:spPr>
          <a:xfrm>
            <a:off x="5186363" y="504471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広背筋の</a:t>
            </a:r>
            <a:endParaRPr lang="en-US" sz="942" dirty="0"/>
          </a:p>
        </p:txBody>
      </p:sp>
      <p:sp>
        <p:nvSpPr>
          <p:cNvPr id="53" name="Text 38"/>
          <p:cNvSpPr/>
          <p:nvPr/>
        </p:nvSpPr>
        <p:spPr>
          <a:xfrm>
            <a:off x="5700740" y="504471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扇状構造</a:t>
            </a:r>
            <a:endParaRPr lang="en-US" sz="942" dirty="0"/>
          </a:p>
        </p:txBody>
      </p:sp>
      <p:sp>
        <p:nvSpPr>
          <p:cNvPr id="54" name="Text 39"/>
          <p:cNvSpPr/>
          <p:nvPr/>
        </p:nvSpPr>
        <p:spPr>
          <a:xfrm>
            <a:off x="6215118" y="5044715"/>
            <a:ext cx="23132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と上腕骨への停止位置、大円筋との関係</a:t>
            </a:r>
            <a:endParaRPr lang="en-US" sz="942" dirty="0"/>
          </a:p>
        </p:txBody>
      </p:sp>
      <p:pic>
        <p:nvPicPr>
          <p:cNvPr id="5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25" y="5321871"/>
            <a:ext cx="128588" cy="128588"/>
          </a:xfrm>
          <a:prstGeom prst="rect">
            <a:avLst/>
          </a:prstGeom>
        </p:spPr>
      </p:pic>
      <p:sp>
        <p:nvSpPr>
          <p:cNvPr id="56" name="Text 40"/>
          <p:cNvSpPr/>
          <p:nvPr/>
        </p:nvSpPr>
        <p:spPr>
          <a:xfrm>
            <a:off x="5186363" y="5307583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三角筋の</a:t>
            </a:r>
            <a:endParaRPr lang="en-US" sz="942" dirty="0"/>
          </a:p>
        </p:txBody>
      </p:sp>
      <p:sp>
        <p:nvSpPr>
          <p:cNvPr id="57" name="Text 41"/>
          <p:cNvSpPr/>
          <p:nvPr/>
        </p:nvSpPr>
        <p:spPr>
          <a:xfrm>
            <a:off x="5700740" y="5307583"/>
            <a:ext cx="15116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三部位（前部・中部・後部）</a:t>
            </a:r>
            <a:endParaRPr lang="en-US" sz="942" dirty="0"/>
          </a:p>
        </p:txBody>
      </p:sp>
      <p:sp>
        <p:nvSpPr>
          <p:cNvPr id="58" name="Text 42"/>
          <p:cNvSpPr/>
          <p:nvPr/>
        </p:nvSpPr>
        <p:spPr>
          <a:xfrm>
            <a:off x="7253521" y="5307583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の走行方向の違いと機能</a:t>
            </a:r>
            <a:endParaRPr lang="en-US" sz="942" dirty="0"/>
          </a:p>
        </p:txBody>
      </p:sp>
      <p:sp>
        <p:nvSpPr>
          <p:cNvPr id="59" name="Text 43"/>
          <p:cNvSpPr/>
          <p:nvPr/>
        </p:nvSpPr>
        <p:spPr>
          <a:xfrm>
            <a:off x="5186363" y="5523575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分化</a:t>
            </a:r>
            <a:endParaRPr lang="en-US" sz="942" dirty="0"/>
          </a:p>
        </p:txBody>
      </p:sp>
      <p:pic>
        <p:nvPicPr>
          <p:cNvPr id="60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5790456"/>
            <a:ext cx="128588" cy="128588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5186363" y="5776168"/>
            <a:ext cx="32172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ローテーターカフ（棘上筋・棘下筋・小円筋・肩甲下筋）の</a:t>
            </a:r>
            <a:endParaRPr lang="en-US" sz="942" dirty="0"/>
          </a:p>
        </p:txBody>
      </p:sp>
      <p:sp>
        <p:nvSpPr>
          <p:cNvPr id="62" name="Text 45"/>
          <p:cNvSpPr/>
          <p:nvPr/>
        </p:nvSpPr>
        <p:spPr>
          <a:xfrm>
            <a:off x="8403645" y="5776168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位置</a:t>
            </a:r>
            <a:endParaRPr lang="en-US" sz="942" dirty="0"/>
          </a:p>
        </p:txBody>
      </p:sp>
      <p:sp>
        <p:nvSpPr>
          <p:cNvPr id="63" name="Text 46"/>
          <p:cNvSpPr/>
          <p:nvPr/>
        </p:nvSpPr>
        <p:spPr>
          <a:xfrm>
            <a:off x="5186363" y="5981886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関係</a:t>
            </a:r>
            <a:endParaRPr lang="en-US" sz="942" dirty="0"/>
          </a:p>
        </p:txBody>
      </p:sp>
      <p:sp>
        <p:nvSpPr>
          <p:cNvPr id="64" name="Text 47"/>
          <p:cNvSpPr/>
          <p:nvPr/>
        </p:nvSpPr>
        <p:spPr>
          <a:xfrm>
            <a:off x="5443565" y="5981886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と肩関節の安定化機構</a:t>
            </a:r>
            <a:endParaRPr lang="en-US" sz="942" dirty="0"/>
          </a:p>
        </p:txBody>
      </p:sp>
      <p:pic>
        <p:nvPicPr>
          <p:cNvPr id="65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25" y="6259041"/>
            <a:ext cx="128588" cy="128588"/>
          </a:xfrm>
          <a:prstGeom prst="rect">
            <a:avLst/>
          </a:prstGeom>
        </p:spPr>
      </p:pic>
      <p:sp>
        <p:nvSpPr>
          <p:cNvPr id="66" name="Text 48"/>
          <p:cNvSpPr/>
          <p:nvPr/>
        </p:nvSpPr>
        <p:spPr>
          <a:xfrm>
            <a:off x="5186363" y="624475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大胸筋の</a:t>
            </a:r>
            <a:endParaRPr lang="en-US" sz="942" dirty="0"/>
          </a:p>
        </p:txBody>
      </p:sp>
      <p:sp>
        <p:nvSpPr>
          <p:cNvPr id="67" name="Text 49"/>
          <p:cNvSpPr/>
          <p:nvPr/>
        </p:nvSpPr>
        <p:spPr>
          <a:xfrm>
            <a:off x="5700740" y="6244754"/>
            <a:ext cx="8687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上部・中部・下部</a:t>
            </a:r>
            <a:endParaRPr lang="en-US" sz="942" dirty="0"/>
          </a:p>
        </p:txBody>
      </p:sp>
      <p:sp>
        <p:nvSpPr>
          <p:cNvPr id="68" name="Text 50"/>
          <p:cNvSpPr/>
          <p:nvPr/>
        </p:nvSpPr>
        <p:spPr>
          <a:xfrm>
            <a:off x="6713323" y="6244754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の走行方向の違いと肩関節への影響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5486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スクワット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2261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520181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8710" y="4815111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スクワット動作中の主要関節の動き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64416" y="5007992"/>
            <a:ext cx="2186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下降局面（屈曲）と上昇局面（伸展）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2261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93506" y="1457325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893094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29213" y="1857375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股関節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5072063" y="2157413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下降局面：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715028" y="2157413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972231" y="2157413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（前方への動き）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5072063" y="23631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上昇局面：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715028" y="2363130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972231" y="236313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（後方への動き）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72063" y="2568848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横断面：軽度の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972203" y="2568848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外旋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6229406" y="2568848"/>
            <a:ext cx="12794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（スタンス幅による） 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2974591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129213" y="2938872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膝関節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072063" y="3238909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下降局面：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715028" y="3238909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屈曲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072063" y="3444627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上昇局面：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715028" y="3444627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72063" y="3650345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前額面：軽度の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972203" y="365034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外方移動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6486581" y="3650345"/>
            <a:ext cx="128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（膝のトラッキング） </a:t>
            </a:r>
            <a:endParaRPr lang="en-US" sz="942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188" y="4056087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129213" y="4020369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足関節 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5072063" y="4320406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下降局面：</a:t>
            </a:r>
            <a:endParaRPr lang="en-US" sz="942" dirty="0"/>
          </a:p>
        </p:txBody>
      </p:sp>
      <p:sp>
        <p:nvSpPr>
          <p:cNvPr id="35" name="Text 27"/>
          <p:cNvSpPr/>
          <p:nvPr/>
        </p:nvSpPr>
        <p:spPr>
          <a:xfrm>
            <a:off x="5715028" y="4320406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背屈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5972231" y="4320406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（前傾）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072063" y="4526124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上昇局面：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715028" y="4526124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底屈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972231" y="452612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（後傾）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072063" y="4731841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横断面：足部の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972203" y="473184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安定性維持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929188" y="5244740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</a:t>
            </a:r>
            <a:endParaRPr lang="en-US" sz="1046" dirty="0"/>
          </a:p>
        </p:txBody>
      </p:sp>
      <p:pic>
        <p:nvPicPr>
          <p:cNvPr id="4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88" y="5551922"/>
            <a:ext cx="128588" cy="128588"/>
          </a:xfrm>
          <a:prstGeom prst="rect">
            <a:avLst/>
          </a:prstGeom>
        </p:spPr>
      </p:pic>
      <p:sp>
        <p:nvSpPr>
          <p:cNvPr id="44" name="Text 35"/>
          <p:cNvSpPr/>
          <p:nvPr/>
        </p:nvSpPr>
        <p:spPr>
          <a:xfrm>
            <a:off x="5114925" y="5544778"/>
            <a:ext cx="716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3つの関節が</a:t>
            </a:r>
            <a:endParaRPr lang="en-US" sz="942" dirty="0"/>
          </a:p>
        </p:txBody>
      </p:sp>
      <p:sp>
        <p:nvSpPr>
          <p:cNvPr id="45" name="Text 36"/>
          <p:cNvSpPr/>
          <p:nvPr/>
        </p:nvSpPr>
        <p:spPr>
          <a:xfrm>
            <a:off x="5831421" y="5544778"/>
            <a:ext cx="7676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協調して動く</a:t>
            </a:r>
            <a:endParaRPr lang="en-US" sz="942" dirty="0"/>
          </a:p>
        </p:txBody>
      </p:sp>
      <p:sp>
        <p:nvSpPr>
          <p:cNvPr id="46" name="Text 37"/>
          <p:cNvSpPr/>
          <p:nvPr/>
        </p:nvSpPr>
        <p:spPr>
          <a:xfrm>
            <a:off x="6599095" y="5544778"/>
            <a:ext cx="1539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ことで効率的な動作が可能</a:t>
            </a:r>
            <a:endParaRPr lang="en-US" sz="942" dirty="0"/>
          </a:p>
        </p:txBody>
      </p:sp>
      <p:pic>
        <p:nvPicPr>
          <p:cNvPr id="4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9188" y="5793358"/>
            <a:ext cx="128588" cy="128588"/>
          </a:xfrm>
          <a:prstGeom prst="rect">
            <a:avLst/>
          </a:prstGeom>
        </p:spPr>
      </p:pic>
      <p:sp>
        <p:nvSpPr>
          <p:cNvPr id="48" name="Text 38"/>
          <p:cNvSpPr/>
          <p:nvPr/>
        </p:nvSpPr>
        <p:spPr>
          <a:xfrm>
            <a:off x="5114925" y="5786214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股関節主導の動きが</a:t>
            </a:r>
            <a:endParaRPr lang="en-US" sz="942" dirty="0"/>
          </a:p>
        </p:txBody>
      </p:sp>
      <p:sp>
        <p:nvSpPr>
          <p:cNvPr id="49" name="Text 39"/>
          <p:cNvSpPr/>
          <p:nvPr/>
        </p:nvSpPr>
        <p:spPr>
          <a:xfrm>
            <a:off x="6272240" y="5786214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大殿筋の活性化</a:t>
            </a:r>
            <a:endParaRPr lang="en-US" sz="942" dirty="0"/>
          </a:p>
        </p:txBody>
      </p:sp>
      <p:sp>
        <p:nvSpPr>
          <p:cNvPr id="50" name="Text 40"/>
          <p:cNvSpPr/>
          <p:nvPr/>
        </p:nvSpPr>
        <p:spPr>
          <a:xfrm>
            <a:off x="7172381" y="5786214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を高める</a:t>
            </a:r>
            <a:endParaRPr lang="en-US" sz="942" dirty="0"/>
          </a:p>
        </p:txBody>
      </p:sp>
      <p:pic>
        <p:nvPicPr>
          <p:cNvPr id="5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9188" y="6034794"/>
            <a:ext cx="128588" cy="128588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5114925" y="6027651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膝の方向は</a:t>
            </a:r>
            <a:endParaRPr lang="en-US" sz="942" dirty="0"/>
          </a:p>
        </p:txBody>
      </p:sp>
      <p:sp>
        <p:nvSpPr>
          <p:cNvPr id="53" name="Text 42"/>
          <p:cNvSpPr/>
          <p:nvPr/>
        </p:nvSpPr>
        <p:spPr>
          <a:xfrm>
            <a:off x="5757890" y="6027651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足部と同じ方向</a:t>
            </a:r>
            <a:endParaRPr lang="en-US" sz="942" dirty="0"/>
          </a:p>
        </p:txBody>
      </p:sp>
      <p:sp>
        <p:nvSpPr>
          <p:cNvPr id="54" name="Text 43"/>
          <p:cNvSpPr/>
          <p:nvPr/>
        </p:nvSpPr>
        <p:spPr>
          <a:xfrm>
            <a:off x="6658031" y="6027651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に向けることが重要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92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スクワット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3971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28" y="1482328"/>
            <a:ext cx="2857500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5144" y="4098727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スクワット動作における主要筋群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62267" y="4291608"/>
            <a:ext cx="21546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大腿四頭筋・大殿筋・ハムストリングス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3971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25" y="1135856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53590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22056" y="1500188"/>
            <a:ext cx="18122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大腿四頭筋（Quadriceps）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64906" y="1759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46697" y="1759148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432487" y="1759148"/>
            <a:ext cx="31092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大腿直筋（腸骨前下棘）、外側広筋・内側広筋・中間広筋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4964906" y="19520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（大腿骨）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64906" y="21806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46697" y="218063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432487" y="2180630"/>
            <a:ext cx="1539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膝蓋骨を経由して脛骨粗面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4964906" y="24092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046697" y="240923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5432487" y="2409230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膝関節の伸展</a:t>
            </a:r>
            <a:endParaRPr lang="en-US" sz="942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771775"/>
            <a:ext cx="142875" cy="1428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022056" y="2736056"/>
            <a:ext cx="195610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大殿筋（Gluteus Maximus） 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4964906" y="299501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046697" y="299501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432487" y="2995017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仙骨、腸骨後面、胸腰筋膜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4964906" y="322361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046697" y="322361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5432487" y="3223617"/>
            <a:ext cx="19931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大腿骨外側（殿筋粗面）、腸脛靭帯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4964906" y="345221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046697" y="345221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432487" y="3452217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股関節の伸展</a:t>
            </a:r>
            <a:endParaRPr lang="en-US" sz="942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3814763"/>
            <a:ext cx="142875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022056" y="3779044"/>
            <a:ext cx="22614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ハムストリングス（Hamstrings）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4964906" y="403800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046697" y="403800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39" name="Text 31"/>
          <p:cNvSpPr/>
          <p:nvPr/>
        </p:nvSpPr>
        <p:spPr>
          <a:xfrm>
            <a:off x="5432487" y="4038005"/>
            <a:ext cx="2530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坐骨結節（大腿二頭筋・半腱様筋・半膜様筋）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4964906" y="426660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046697" y="426660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5432487" y="4266605"/>
            <a:ext cx="33227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脛骨内側顆（半腱様筋・半膜様筋）、腓骨頭（大腿二頭筋）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4964906" y="449520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046697" y="4495205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5432487" y="4495205"/>
            <a:ext cx="14144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股関節伸展と膝関節屈曲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748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スクワット - 応用ポイント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14606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480165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0534" y="4775095"/>
            <a:ext cx="17938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スタンス幅による筋活動の違い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459892" y="4967976"/>
            <a:ext cx="17950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ワイドスタンスと通常スタンス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14606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28588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29213" y="1457325"/>
            <a:ext cx="1714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解剖学的応用ポイント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929188" y="1857375"/>
            <a:ext cx="3714750" cy="132293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Shape 8"/>
          <p:cNvSpPr/>
          <p:nvPr/>
        </p:nvSpPr>
        <p:spPr>
          <a:xfrm>
            <a:off x="4929188" y="1857375"/>
            <a:ext cx="28575" cy="132293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344" y="2000250"/>
            <a:ext cx="125016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218509" y="1964531"/>
            <a:ext cx="17116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スタンス幅と筋活動の関係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5036344" y="2264569"/>
            <a:ext cx="25717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ハムストリングスは内側と外側で筋が異なる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7608122" y="2264569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ため、ワイド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036344" y="2370664"/>
            <a:ext cx="347194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スタンスでは内側のハムストリングス（半腱様筋・半膜様筋）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36344" y="2676004"/>
            <a:ext cx="34512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のストレッチが強くなります。これにより、内転筋群の活動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36344" y="2881722"/>
            <a:ext cx="8872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も高まります。 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4929188" y="3323183"/>
            <a:ext cx="3714750" cy="111721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2" name="Shape 16"/>
          <p:cNvSpPr/>
          <p:nvPr/>
        </p:nvSpPr>
        <p:spPr>
          <a:xfrm>
            <a:off x="4929188" y="3323183"/>
            <a:ext cx="28575" cy="1117216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344" y="3466058"/>
            <a:ext cx="125016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18509" y="3430339"/>
            <a:ext cx="1571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下降深度と筋活動の変化 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5036344" y="3612505"/>
            <a:ext cx="26836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深いスクワット（ディープスクワット）では、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5065861" y="3671208"/>
            <a:ext cx="345517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大殿筋の活動が相対的に上がる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072063" y="3936429"/>
            <a:ext cx="24303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傾向があります。これは股関節の屈曲角度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058250" y="4117276"/>
            <a:ext cx="33214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が大きくなることで、大殿筋の伸張が増大するためです。 </a:t>
            </a:r>
            <a:endParaRPr lang="en-US" sz="942" dirty="0"/>
          </a:p>
        </p:txBody>
      </p:sp>
      <p:sp>
        <p:nvSpPr>
          <p:cNvPr id="29" name="Shape 22"/>
          <p:cNvSpPr/>
          <p:nvPr/>
        </p:nvSpPr>
        <p:spPr>
          <a:xfrm>
            <a:off x="4929188" y="4726149"/>
            <a:ext cx="3714750" cy="1448619"/>
          </a:xfrm>
          <a:prstGeom prst="rect">
            <a:avLst/>
          </a:prstGeom>
          <a:solidFill>
            <a:srgbClr val="E8F4F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0" name="Shape 23"/>
          <p:cNvSpPr/>
          <p:nvPr/>
        </p:nvSpPr>
        <p:spPr>
          <a:xfrm>
            <a:off x="4929188" y="4726149"/>
            <a:ext cx="28575" cy="14486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1" name="Text 24"/>
          <p:cNvSpPr/>
          <p:nvPr/>
        </p:nvSpPr>
        <p:spPr>
          <a:xfrm>
            <a:off x="5036344" y="4847592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実習で確認したいポイント：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36344" y="5017685"/>
            <a:ext cx="32990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大腿四頭筋の各頭（外側広筋・内側広筋・中間広筋・大腿直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036344" y="5053310"/>
            <a:ext cx="349195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筋）の走行の違い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036344" y="5464746"/>
            <a:ext cx="34687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ハムストリングスの内側（半腱様筋・半膜様筋）と外側（大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036344" y="5670463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腿二頭筋）の付着部位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5036344" y="5876181"/>
            <a:ext cx="2139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大殿筋の走行と大腿骨への付着位置 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562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ヒップリフト - 動きの概要と主働筋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2220869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3544" y="4515799"/>
            <a:ext cx="16677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正しいヒップリフトフォーム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585885" y="4708680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股関節伸展に特化した動作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462747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6"/>
          <p:cNvSpPr/>
          <p:nvPr/>
        </p:nvSpPr>
        <p:spPr>
          <a:xfrm>
            <a:off x="5000625" y="14573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関与する筋肉 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893094"/>
            <a:ext cx="16073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7072" y="1857375"/>
            <a:ext cx="16253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主働筋（Prime Mover）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大殿筋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539643" y="2157413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（股関節伸展の主動作筋）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072063" y="239884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5153853" y="2398849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ハムストリングス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6182581" y="2398849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（股関節伸展の補助）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5072063" y="2640285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5153853" y="2640285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脊柱起立筋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5796818" y="2640285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（下部）</a:t>
            </a:r>
            <a:endParaRPr lang="en-US" sz="942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3081747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129213" y="3046028"/>
            <a:ext cx="13831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補助筋（Synergist）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5072063" y="3331778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中殿筋（骨盤安定）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072063" y="3573214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大内転筋（内側ハムストリングスと協働）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5072063" y="3814651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腹直筋・腹横筋（体幹安定）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72063" y="4056087"/>
            <a:ext cx="357187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大腿四頭筋（膝関節安定）</a:t>
            </a:r>
            <a:endParaRPr lang="en-US" sz="942" dirty="0"/>
          </a:p>
        </p:txBody>
      </p:sp>
      <p:sp>
        <p:nvSpPr>
          <p:cNvPr id="28" name="Shape 22"/>
          <p:cNvSpPr/>
          <p:nvPr/>
        </p:nvSpPr>
        <p:spPr>
          <a:xfrm>
            <a:off x="4929188" y="4618992"/>
            <a:ext cx="3714750" cy="1037183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9" name="Shape 23"/>
          <p:cNvSpPr/>
          <p:nvPr/>
        </p:nvSpPr>
        <p:spPr>
          <a:xfrm>
            <a:off x="4929188" y="4618992"/>
            <a:ext cx="28575" cy="103718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0" name="Text 24"/>
          <p:cNvSpPr/>
          <p:nvPr/>
        </p:nvSpPr>
        <p:spPr>
          <a:xfrm>
            <a:off x="5036344" y="4740436"/>
            <a:ext cx="1285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ヒップリフトの特徴：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036344" y="4946154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股関節伸展に特化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6065072" y="4946154"/>
            <a:ext cx="23068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した種目で、大殿筋を最大限活性化でき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036344" y="5151872"/>
            <a:ext cx="34641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る。膝の角度調整により、ハムストリングスと大殿筋の活動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5036344" y="5357589"/>
            <a:ext cx="1539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比率を変えることが可能。 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4313" y="214313"/>
            <a:ext cx="8715375" cy="600075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321469" y="321469"/>
            <a:ext cx="85010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ヒップリフト - 関節の動き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992981"/>
            <a:ext cx="4250531" cy="39362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4" y="1714500"/>
            <a:ext cx="3214688" cy="2000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5144" y="3830836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ヒップリフト動作中の関節の動き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46556" y="4023717"/>
            <a:ext cx="2186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上昇局面では股関節の伸展が主要動作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679156" y="992981"/>
            <a:ext cx="4250531" cy="39362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178719"/>
            <a:ext cx="192881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86350" y="11358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関節の動き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53590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22056" y="150018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股関節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964906" y="1759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046697" y="175914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上昇局面：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723120" y="1759148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伸展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5980323" y="1759148"/>
            <a:ext cx="22297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（大殿筋・ハムストリングスが主動作）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4964906" y="195203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046697" y="1952030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下降局面：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689662" y="1952030"/>
            <a:ext cx="18298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屈曲（遠心性収縮による制御） </a:t>
            </a:r>
            <a:endParaRPr lang="en-US" sz="942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278856"/>
            <a:ext cx="142875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22056" y="2243138"/>
            <a:ext cx="428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膝関節 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4964906" y="2502098"/>
            <a:ext cx="853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膝関節角度は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5818222" y="2502098"/>
            <a:ext cx="5143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ほぼ一定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6332600" y="2502098"/>
            <a:ext cx="10472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（約90度）に保持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4964906" y="2694980"/>
            <a:ext cx="38056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膝を深く曲げると、ハムストリングスが短縮し、殿筋の活動が上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4964906" y="2887861"/>
            <a:ext cx="1286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昇 </a:t>
            </a:r>
            <a:endParaRPr lang="en-US" sz="942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3214688"/>
            <a:ext cx="142875" cy="14287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022056" y="3178969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脊柱 </a:t>
            </a:r>
            <a:endParaRPr lang="en-US" sz="1046" dirty="0"/>
          </a:p>
        </p:txBody>
      </p:sp>
      <p:sp>
        <p:nvSpPr>
          <p:cNvPr id="30" name="Text 22"/>
          <p:cNvSpPr/>
          <p:nvPr/>
        </p:nvSpPr>
        <p:spPr>
          <a:xfrm>
            <a:off x="4964906" y="3437930"/>
            <a:ext cx="467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腰椎の</a:t>
            </a:r>
            <a:endParaRPr lang="en-US" sz="942" dirty="0"/>
          </a:p>
        </p:txBody>
      </p:sp>
      <p:sp>
        <p:nvSpPr>
          <p:cNvPr id="31" name="Text 23"/>
          <p:cNvSpPr/>
          <p:nvPr/>
        </p:nvSpPr>
        <p:spPr>
          <a:xfrm>
            <a:off x="5432459" y="3437930"/>
            <a:ext cx="1028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自然な湾曲を維持</a:t>
            </a:r>
            <a:endParaRPr lang="en-US" sz="942" dirty="0"/>
          </a:p>
        </p:txBody>
      </p:sp>
      <p:sp>
        <p:nvSpPr>
          <p:cNvPr id="32" name="Text 24"/>
          <p:cNvSpPr/>
          <p:nvPr/>
        </p:nvSpPr>
        <p:spPr>
          <a:xfrm>
            <a:off x="4964906" y="3630811"/>
            <a:ext cx="32939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骨盤の前後傾を制御（腹筋群と脊柱起立筋のバランス） </a:t>
            </a:r>
            <a:endParaRPr lang="en-US" sz="942" dirty="0"/>
          </a:p>
        </p:txBody>
      </p:sp>
      <p:sp>
        <p:nvSpPr>
          <p:cNvPr id="33" name="Shape 25"/>
          <p:cNvSpPr/>
          <p:nvPr/>
        </p:nvSpPr>
        <p:spPr>
          <a:xfrm>
            <a:off x="4822031" y="3921919"/>
            <a:ext cx="3964781" cy="82153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4" name="Shape 26"/>
          <p:cNvSpPr/>
          <p:nvPr/>
        </p:nvSpPr>
        <p:spPr>
          <a:xfrm>
            <a:off x="4822031" y="3921919"/>
            <a:ext cx="28575" cy="821531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5" name="Text 27"/>
          <p:cNvSpPr/>
          <p:nvPr/>
        </p:nvSpPr>
        <p:spPr>
          <a:xfrm>
            <a:off x="4907756" y="4016573"/>
            <a:ext cx="9001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重要ポイント：</a:t>
            </a:r>
            <a:endParaRPr lang="en-US" sz="942" dirty="0"/>
          </a:p>
        </p:txBody>
      </p:sp>
      <p:sp>
        <p:nvSpPr>
          <p:cNvPr id="36" name="Text 28"/>
          <p:cNvSpPr/>
          <p:nvPr/>
        </p:nvSpPr>
        <p:spPr>
          <a:xfrm>
            <a:off x="4907756" y="4209455"/>
            <a:ext cx="13599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膝角度の設定により、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6267720" y="4209455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筋活動の分配が変化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4907756" y="4429125"/>
            <a:ext cx="37933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股関節の完全伸展位まで上げることで大殿筋の活動を最大化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9633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00" cy="671513"/>
          </a:xfrm>
          <a:prstGeom prst="rect">
            <a:avLst/>
          </a:prstGeom>
          <a:solidFill>
            <a:srgbClr val="1A5276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4" name="Text 1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ヒップリフト - 主働筋の解剖図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43375" cy="576757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433731"/>
            <a:ext cx="3214688" cy="2857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8710" y="5443035"/>
            <a:ext cx="20574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ヒップリフト動作における主要筋群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280127" y="5635916"/>
            <a:ext cx="21546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大殿筋・ハムストリングス・脊柱起立筋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714875" y="1243013"/>
            <a:ext cx="4143375" cy="576757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500188"/>
            <a:ext cx="107156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07781" y="1457325"/>
            <a:ext cx="14364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主要筋の起始・停止 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893094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29213" y="1857375"/>
            <a:ext cx="195610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大殿筋（Gluteus Maximus）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5072063" y="2157413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5153853" y="2157413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539643" y="2157413"/>
            <a:ext cx="18002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仙骨後面、腸骨後面、胸腰筋膜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5072063" y="2420280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153853" y="2420280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539643" y="2420280"/>
            <a:ext cx="19931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大腿骨外側（殿筋粗面）、腸脛靭帯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072063" y="2683148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5153853" y="2683148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539643" y="2683148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股関節伸展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6182609" y="2683148"/>
            <a:ext cx="16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（ヒップリフトの主動作筋）</a:t>
            </a:r>
            <a:endParaRPr lang="en-US" sz="942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3146041"/>
            <a:ext cx="142875" cy="1428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129213" y="3110322"/>
            <a:ext cx="22614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ハムストリングス（Hamstrings） 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5072063" y="341035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5153853" y="341035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5539643" y="3410359"/>
            <a:ext cx="2530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坐骨結節（大腿二頭筋・半腱様筋・半膜様筋）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5072063" y="3673227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5153853" y="3673227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5539643" y="3673227"/>
            <a:ext cx="30655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脛骨内側顆（半腱様筋・半膜様筋）、腓骨頭（大腿二頭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5072063" y="3878945"/>
            <a:ext cx="257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筋）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5072063" y="4141812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153853" y="4141812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539643" y="4141812"/>
            <a:ext cx="64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股関節伸展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6182609" y="4141812"/>
            <a:ext cx="17976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（膝角度により活動度が変化）</a:t>
            </a:r>
            <a:endParaRPr lang="en-US" sz="942" dirty="0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4604705"/>
            <a:ext cx="142875" cy="142875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5129213" y="4568986"/>
            <a:ext cx="20298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脊柱起立筋（Erector Spinae） 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5072063" y="4869024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5153853" y="4869024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起始：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5539643" y="4869024"/>
            <a:ext cx="1543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仙骨、腸骨稜、腰椎棘突起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5072063" y="5131891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5153853" y="5131891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停止：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5539643" y="5131891"/>
            <a:ext cx="13296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肋骨、胸椎・頸椎棘突起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5072063" y="5394759"/>
            <a:ext cx="8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5153853" y="5394759"/>
            <a:ext cx="385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機能：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5539643" y="5394759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脊柱の伸展と安定化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6696959" y="5394759"/>
            <a:ext cx="1157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（骨盤位置の制御）</a:t>
            </a:r>
            <a:endParaRPr lang="en-US" sz="942" dirty="0"/>
          </a:p>
        </p:txBody>
      </p:sp>
      <p:sp>
        <p:nvSpPr>
          <p:cNvPr id="49" name="Shape 41"/>
          <p:cNvSpPr/>
          <p:nvPr/>
        </p:nvSpPr>
        <p:spPr>
          <a:xfrm>
            <a:off x="4929188" y="5964808"/>
            <a:ext cx="3714750" cy="83146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50" name="Shape 42"/>
          <p:cNvSpPr/>
          <p:nvPr/>
        </p:nvSpPr>
        <p:spPr>
          <a:xfrm>
            <a:off x="4929188" y="5964808"/>
            <a:ext cx="28575" cy="831466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51" name="Text 43"/>
          <p:cNvSpPr/>
          <p:nvPr/>
        </p:nvSpPr>
        <p:spPr>
          <a:xfrm>
            <a:off x="5036344" y="6086252"/>
            <a:ext cx="19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解剖実習で確認したいポイント：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5036344" y="6291969"/>
            <a:ext cx="34667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大殿筋の厚みと広がり、ハムストリングスの内側と外側の筋</a:t>
            </a:r>
            <a:endParaRPr lang="en-US" sz="942" dirty="0"/>
          </a:p>
        </p:txBody>
      </p:sp>
      <p:sp>
        <p:nvSpPr>
          <p:cNvPr id="53" name="Text 45"/>
          <p:cNvSpPr/>
          <p:nvPr/>
        </p:nvSpPr>
        <p:spPr>
          <a:xfrm>
            <a:off x="5036344" y="6497687"/>
            <a:ext cx="27003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の走行の違い、脊柱起立筋の腰部での付着位置 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2993</Words>
  <Application>Microsoft Macintosh PowerPoint</Application>
  <PresentationFormat>画面に合わせる (16:9)</PresentationFormat>
  <Paragraphs>987</Paragraphs>
  <Slides>30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Noto Sans JP</vt:lpstr>
      <vt:lpstr>Arial</vt:lpstr>
      <vt:lpstr>Comic Sans MS</vt:lpstr>
      <vt:lpstr>Noto Sans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宗優 恒川</cp:lastModifiedBy>
  <cp:revision>4</cp:revision>
  <dcterms:created xsi:type="dcterms:W3CDTF">2025-07-12T08:45:13Z</dcterms:created>
  <dcterms:modified xsi:type="dcterms:W3CDTF">2025-07-14T02:31:01Z</dcterms:modified>
</cp:coreProperties>
</file>